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JuFPbx+Bz0Jj5zUlvj8n+CL+d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C491A6-2271-4CA9-AA40-056974F54A56}">
  <a:tblStyle styleId="{20C491A6-2271-4CA9-AA40-056974F54A5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14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Mendoza" userId="aecf00bafba2611d" providerId="LiveId" clId="{5AEEBA0A-838F-44EC-94BE-75D004190F39}"/>
    <pc:docChg chg="modSld sldOrd">
      <pc:chgData name="Steven Mendoza" userId="aecf00bafba2611d" providerId="LiveId" clId="{5AEEBA0A-838F-44EC-94BE-75D004190F39}" dt="2023-12-01T19:25:11.744" v="1"/>
      <pc:docMkLst>
        <pc:docMk/>
      </pc:docMkLst>
      <pc:sldChg chg="ord">
        <pc:chgData name="Steven Mendoza" userId="aecf00bafba2611d" providerId="LiveId" clId="{5AEEBA0A-838F-44EC-94BE-75D004190F39}" dt="2023-12-01T19:25:11.744" v="1"/>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ec5d920490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1ec5d920490_3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ec589d2d6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ec589d2d6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a0d2d267c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a0d2d267c3_0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0d2d267c3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2a0d2d267c3_0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0d2d267c3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2a0d2d267c3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0d2d267c3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a0d2d267c3_0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0d2d267c3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a0d2d267c3_0_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0d2d267c3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2a0d2d267c3_0_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0d2d267c3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2a0d2d267c3_0_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0d2d267c3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a0d2d267c3_0_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0d2d267c3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2a0d2d267c3_0_7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0d2d267c3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a0d2d267c3_0_8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a0d2d267c3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a0d2d267c3_0_9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a0d2d267c3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2a0d2d267c3_0_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0d2d267c3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a0d2d267c3_0_10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0d2d267c3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a0d2d267c3_0_1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0d2d267c3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a0d2d267c3_0_1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c589d2d6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ec589d2d6a_1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0d2d267c3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a0d2d267c3_0_1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a0d2d267c3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a0d2d267c3_0_1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c589d2d6a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ec589d2d6a_1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ec589d2d6a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ec589d2d6a_1_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c589d2d6a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ec589d2d6a_1_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ec589d2d6a_1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ec589d2d6a_1_1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ec589d2d6a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ec589d2d6a_1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ec589d2d6a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1ec589d2d6a_1_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c589d2d6a_1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ec589d2d6a_1_1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ec589d2d6a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ec589d2d6a_1_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ec589d2d6a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ec589d2d6a_1_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ec5d920490_4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1ec5d920490_4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ec589d2d6a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ec589d2d6a_1_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c589d2d6a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1ec589d2d6a_1_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ec589d2d6a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1ec589d2d6a_1_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c589d2d6a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1ec589d2d6a_1_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ec589d2d6a_1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1ec589d2d6a_1_1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c5d920490_4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ec5d920490_4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ec5d920490_4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1ec5d920490_4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ec589d2d6a_1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1ec589d2d6a_1_1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ec589d2d6a_1_1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1ec589d2d6a_1_1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c5d920490_4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1ec5d920490_4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c5d920490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1ec5d920490_3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ec5d920490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1ec5d920490_4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ec5d920490_3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1ec5d920490_3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c5d92049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1ec5d920490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3"/>
        <p:cNvGrpSpPr/>
        <p:nvPr/>
      </p:nvGrpSpPr>
      <p:grpSpPr>
        <a:xfrm>
          <a:off x="0" y="0"/>
          <a:ext cx="0" cy="0"/>
          <a:chOff x="0" y="0"/>
          <a:chExt cx="0" cy="0"/>
        </a:xfrm>
      </p:grpSpPr>
      <p:sp>
        <p:nvSpPr>
          <p:cNvPr id="14" name="Google Shape;14;p9"/>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9"/>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9"/>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0"/>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11"/>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2"/>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1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 name="Google Shape;35;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0"/>
        <p:cNvGrpSpPr/>
        <p:nvPr/>
      </p:nvGrpSpPr>
      <p:grpSpPr>
        <a:xfrm>
          <a:off x="0" y="0"/>
          <a:ext cx="0" cy="0"/>
          <a:chOff x="0" y="0"/>
          <a:chExt cx="0" cy="0"/>
        </a:xfrm>
      </p:grpSpPr>
      <p:sp>
        <p:nvSpPr>
          <p:cNvPr id="41" name="Google Shape;41;p15"/>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2"/>
        <p:cNvGrpSpPr/>
        <p:nvPr/>
      </p:nvGrpSpPr>
      <p:grpSpPr>
        <a:xfrm>
          <a:off x="0" y="0"/>
          <a:ext cx="0" cy="0"/>
          <a:chOff x="0" y="0"/>
          <a:chExt cx="0" cy="0"/>
        </a:xfrm>
      </p:grpSpPr>
      <p:sp>
        <p:nvSpPr>
          <p:cNvPr id="43" name="Google Shape;43;p1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16"/>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7"/>
          <p:cNvSpPr>
            <a:spLocks noGrp="1"/>
          </p:cNvSpPr>
          <p:nvPr>
            <p:ph type="pic" idx="2"/>
          </p:nvPr>
        </p:nvSpPr>
        <p:spPr>
          <a:xfrm>
            <a:off x="3887391" y="987426"/>
            <a:ext cx="4629150" cy="4873625"/>
          </a:xfrm>
          <a:prstGeom prst="rect">
            <a:avLst/>
          </a:prstGeom>
          <a:noFill/>
          <a:ln>
            <a:noFill/>
          </a:ln>
        </p:spPr>
      </p:sp>
      <p:sp>
        <p:nvSpPr>
          <p:cNvPr id="50" name="Google Shape;50;p17"/>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17"/>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0" marR="0" lvl="1" indent="0" algn="ctr" rtl="0">
              <a:spcBef>
                <a:spcPts val="0"/>
              </a:spcBef>
              <a:buNone/>
              <a:defRPr sz="1200" b="0" i="0" u="none" strike="noStrike" cap="none">
                <a:solidFill>
                  <a:srgbClr val="888888"/>
                </a:solidFill>
                <a:latin typeface="Calibri"/>
                <a:ea typeface="Calibri"/>
                <a:cs typeface="Calibri"/>
                <a:sym typeface="Calibri"/>
              </a:defRPr>
            </a:lvl2pPr>
            <a:lvl3pPr marL="0" marR="0" lvl="2" indent="0" algn="ctr" rtl="0">
              <a:spcBef>
                <a:spcPts val="0"/>
              </a:spcBef>
              <a:buNone/>
              <a:defRPr sz="1200" b="0" i="0" u="none" strike="noStrike" cap="none">
                <a:solidFill>
                  <a:srgbClr val="888888"/>
                </a:solidFill>
                <a:latin typeface="Calibri"/>
                <a:ea typeface="Calibri"/>
                <a:cs typeface="Calibri"/>
                <a:sym typeface="Calibri"/>
              </a:defRPr>
            </a:lvl3pPr>
            <a:lvl4pPr marL="0" marR="0" lvl="3" indent="0" algn="ctr" rtl="0">
              <a:spcBef>
                <a:spcPts val="0"/>
              </a:spcBef>
              <a:buNone/>
              <a:defRPr sz="1200" b="0" i="0" u="none" strike="noStrike" cap="none">
                <a:solidFill>
                  <a:srgbClr val="888888"/>
                </a:solidFill>
                <a:latin typeface="Calibri"/>
                <a:ea typeface="Calibri"/>
                <a:cs typeface="Calibri"/>
                <a:sym typeface="Calibri"/>
              </a:defRPr>
            </a:lvl4pPr>
            <a:lvl5pPr marL="0" marR="0" lvl="4" indent="0" algn="ctr" rtl="0">
              <a:spcBef>
                <a:spcPts val="0"/>
              </a:spcBef>
              <a:buNone/>
              <a:defRPr sz="1200" b="0" i="0" u="none" strike="noStrike" cap="none">
                <a:solidFill>
                  <a:srgbClr val="888888"/>
                </a:solidFill>
                <a:latin typeface="Calibri"/>
                <a:ea typeface="Calibri"/>
                <a:cs typeface="Calibri"/>
                <a:sym typeface="Calibri"/>
              </a:defRPr>
            </a:lvl5pPr>
            <a:lvl6pPr marL="0" marR="0" lvl="5" indent="0" algn="ctr" rtl="0">
              <a:spcBef>
                <a:spcPts val="0"/>
              </a:spcBef>
              <a:buNone/>
              <a:defRPr sz="1200" b="0" i="0" u="none" strike="noStrike" cap="none">
                <a:solidFill>
                  <a:srgbClr val="888888"/>
                </a:solidFill>
                <a:latin typeface="Calibri"/>
                <a:ea typeface="Calibri"/>
                <a:cs typeface="Calibri"/>
                <a:sym typeface="Calibri"/>
              </a:defRPr>
            </a:lvl6pPr>
            <a:lvl7pPr marL="0" marR="0" lvl="6" indent="0" algn="ctr" rtl="0">
              <a:spcBef>
                <a:spcPts val="0"/>
              </a:spcBef>
              <a:buNone/>
              <a:defRPr sz="1200" b="0" i="0" u="none" strike="noStrike" cap="none">
                <a:solidFill>
                  <a:srgbClr val="888888"/>
                </a:solidFill>
                <a:latin typeface="Calibri"/>
                <a:ea typeface="Calibri"/>
                <a:cs typeface="Calibri"/>
                <a:sym typeface="Calibri"/>
              </a:defRPr>
            </a:lvl7pPr>
            <a:lvl8pPr marL="0" marR="0" lvl="7" indent="0" algn="ctr" rtl="0">
              <a:spcBef>
                <a:spcPts val="0"/>
              </a:spcBef>
              <a:buNone/>
              <a:defRPr sz="1200" b="0" i="0" u="none" strike="noStrike" cap="none">
                <a:solidFill>
                  <a:srgbClr val="888888"/>
                </a:solidFill>
                <a:latin typeface="Calibri"/>
                <a:ea typeface="Calibri"/>
                <a:cs typeface="Calibri"/>
                <a:sym typeface="Calibri"/>
              </a:defRPr>
            </a:lvl8pPr>
            <a:lvl9pPr marL="0" marR="0" lvl="8" indent="0" algn="ctr" rtl="0">
              <a:spcBef>
                <a:spcPts val="0"/>
              </a:spcBef>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482367" y="2812834"/>
            <a:ext cx="8179266" cy="57510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38935"/>
              </a:buClr>
              <a:buSzPct val="100000"/>
              <a:buFont typeface="Times New Roman"/>
              <a:buNone/>
            </a:pPr>
            <a:r>
              <a:rPr lang="es-MX">
                <a:solidFill>
                  <a:srgbClr val="238935"/>
                </a:solidFill>
                <a:latin typeface="Times New Roman"/>
                <a:ea typeface="Times New Roman"/>
                <a:cs typeface="Times New Roman"/>
                <a:sym typeface="Times New Roman"/>
              </a:rPr>
              <a:t>Proyecto De Electrónica Digital I</a:t>
            </a:r>
            <a:endParaRPr>
              <a:solidFill>
                <a:srgbClr val="238935"/>
              </a:solidFill>
              <a:latin typeface="Times New Roman"/>
              <a:ea typeface="Times New Roman"/>
              <a:cs typeface="Times New Roman"/>
              <a:sym typeface="Times New Roman"/>
            </a:endParaRPr>
          </a:p>
        </p:txBody>
      </p:sp>
      <p:sp>
        <p:nvSpPr>
          <p:cNvPr id="57" name="Google Shape;57;p1"/>
          <p:cNvSpPr txBox="1">
            <a:spLocks noGrp="1"/>
          </p:cNvSpPr>
          <p:nvPr>
            <p:ph type="subTitle" idx="1"/>
          </p:nvPr>
        </p:nvSpPr>
        <p:spPr>
          <a:xfrm>
            <a:off x="482367" y="3755809"/>
            <a:ext cx="8179266" cy="5112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595959"/>
              </a:buClr>
              <a:buSzPts val="2400"/>
              <a:buNone/>
            </a:pPr>
            <a:r>
              <a:rPr lang="es-MX">
                <a:solidFill>
                  <a:srgbClr val="595959"/>
                </a:solidFill>
                <a:latin typeface="Times New Roman"/>
                <a:ea typeface="Times New Roman"/>
                <a:cs typeface="Times New Roman"/>
                <a:sym typeface="Times New Roman"/>
              </a:rPr>
              <a:t>Procesador</a:t>
            </a:r>
            <a:endParaRPr>
              <a:solidFill>
                <a:srgbClr val="595959"/>
              </a:solidFill>
              <a:latin typeface="Times New Roman"/>
              <a:ea typeface="Times New Roman"/>
              <a:cs typeface="Times New Roman"/>
              <a:sym typeface="Times New Roman"/>
            </a:endParaRPr>
          </a:p>
        </p:txBody>
      </p:sp>
      <p:sp>
        <p:nvSpPr>
          <p:cNvPr id="58" name="Google Shape;58;p1"/>
          <p:cNvSpPr txBox="1"/>
          <p:nvPr/>
        </p:nvSpPr>
        <p:spPr>
          <a:xfrm>
            <a:off x="482367" y="4694021"/>
            <a:ext cx="8179200" cy="10536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595959"/>
              </a:buClr>
              <a:buSzPts val="2000"/>
              <a:buFont typeface="Arial"/>
              <a:buNone/>
            </a:pPr>
            <a:r>
              <a:rPr lang="es-MX" sz="2000" b="1" i="0" u="none" strike="noStrike" cap="none">
                <a:solidFill>
                  <a:srgbClr val="595959"/>
                </a:solidFill>
                <a:latin typeface="Times New Roman"/>
                <a:ea typeface="Times New Roman"/>
                <a:cs typeface="Times New Roman"/>
                <a:sym typeface="Times New Roman"/>
              </a:rPr>
              <a:t>Presentado por:</a:t>
            </a:r>
            <a:br>
              <a:rPr lang="es-MX" sz="2000" b="1" i="0" u="none" strike="noStrike" cap="none">
                <a:solidFill>
                  <a:srgbClr val="595959"/>
                </a:solidFill>
                <a:latin typeface="Times New Roman"/>
                <a:ea typeface="Times New Roman"/>
                <a:cs typeface="Times New Roman"/>
                <a:sym typeface="Times New Roman"/>
              </a:rPr>
            </a:br>
            <a:r>
              <a:rPr lang="es-MX" sz="2000">
                <a:solidFill>
                  <a:srgbClr val="238935"/>
                </a:solidFill>
                <a:latin typeface="Times New Roman"/>
                <a:ea typeface="Times New Roman"/>
                <a:cs typeface="Times New Roman"/>
                <a:sym typeface="Times New Roman"/>
              </a:rPr>
              <a:t>Steven Yosette Mendoza Zapata H.</a:t>
            </a:r>
            <a:endParaRPr sz="2000">
              <a:solidFill>
                <a:srgbClr val="238935"/>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595959"/>
              </a:buClr>
              <a:buSzPts val="2000"/>
              <a:buFont typeface="Arial"/>
              <a:buNone/>
            </a:pPr>
            <a:r>
              <a:rPr lang="es-MX" sz="2000" b="0" i="0" u="none" strike="noStrike" cap="none">
                <a:solidFill>
                  <a:srgbClr val="238935"/>
                </a:solidFill>
                <a:latin typeface="Times New Roman"/>
                <a:ea typeface="Times New Roman"/>
                <a:cs typeface="Times New Roman"/>
                <a:sym typeface="Times New Roman"/>
              </a:rPr>
              <a:t>Jeremy Benjamín Chávez Hernández.</a:t>
            </a:r>
            <a:endParaRPr sz="2000" b="0" i="0" u="none" strike="noStrike" cap="none">
              <a:solidFill>
                <a:srgbClr val="238935"/>
              </a:solidFill>
              <a:latin typeface="Times New Roman"/>
              <a:ea typeface="Times New Roman"/>
              <a:cs typeface="Times New Roman"/>
              <a:sym typeface="Times New Roman"/>
            </a:endParaRPr>
          </a:p>
        </p:txBody>
      </p:sp>
      <p:sp>
        <p:nvSpPr>
          <p:cNvPr id="59" name="Google Shape;59;p1"/>
          <p:cNvSpPr txBox="1"/>
          <p:nvPr/>
        </p:nvSpPr>
        <p:spPr>
          <a:xfrm>
            <a:off x="482367" y="5946559"/>
            <a:ext cx="8179266" cy="51120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595959"/>
              </a:buClr>
              <a:buSzPts val="1600"/>
              <a:buFont typeface="Arial"/>
              <a:buNone/>
            </a:pPr>
            <a:r>
              <a:rPr lang="es-MX" sz="1600" b="0" i="0" u="none" strike="noStrike" cap="none">
                <a:solidFill>
                  <a:srgbClr val="595959"/>
                </a:solidFill>
                <a:latin typeface="Times New Roman"/>
                <a:ea typeface="Times New Roman"/>
                <a:cs typeface="Times New Roman"/>
                <a:sym typeface="Times New Roman"/>
              </a:rPr>
              <a:t>Jueves 30 de noviembre 2023</a:t>
            </a:r>
            <a:endParaRPr sz="1600" b="0" i="0" u="none" strike="noStrike" cap="none">
              <a:solidFill>
                <a:srgbClr val="595959"/>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ec5d920490_3_0"/>
          <p:cNvSpPr txBox="1">
            <a:spLocks noGrp="1"/>
          </p:cNvSpPr>
          <p:nvPr>
            <p:ph type="title"/>
          </p:nvPr>
        </p:nvSpPr>
        <p:spPr>
          <a:xfrm>
            <a:off x="628650" y="839395"/>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Conocimientos Previos Necesarios</a:t>
            </a:r>
            <a:endParaRPr b="1">
              <a:solidFill>
                <a:srgbClr val="238935"/>
              </a:solidFill>
              <a:latin typeface="Arial"/>
              <a:ea typeface="Arial"/>
              <a:cs typeface="Arial"/>
              <a:sym typeface="Arial"/>
            </a:endParaRPr>
          </a:p>
        </p:txBody>
      </p:sp>
      <p:sp>
        <p:nvSpPr>
          <p:cNvPr id="124" name="Google Shape;124;g1ec5d920490_3_0"/>
          <p:cNvSpPr txBox="1">
            <a:spLocks noGrp="1"/>
          </p:cNvSpPr>
          <p:nvPr>
            <p:ph type="body" idx="1"/>
          </p:nvPr>
        </p:nvSpPr>
        <p:spPr>
          <a:xfrm>
            <a:off x="628650" y="1732349"/>
            <a:ext cx="7886700" cy="4444500"/>
          </a:xfrm>
          <a:prstGeom prst="rect">
            <a:avLst/>
          </a:prstGeom>
          <a:noFill/>
          <a:ln>
            <a:noFill/>
          </a:ln>
        </p:spPr>
        <p:txBody>
          <a:bodyPr spcFirstLastPara="1" wrap="square" lIns="91425" tIns="45700" rIns="91425" bIns="45700" anchor="t" anchorCtr="0">
            <a:normAutofit/>
          </a:bodyPr>
          <a:lstStyle/>
          <a:p>
            <a:pPr marL="457200" lvl="0" indent="-355600" algn="ctr" rtl="0">
              <a:lnSpc>
                <a:spcPct val="115000"/>
              </a:lnSpc>
              <a:spcBef>
                <a:spcPts val="0"/>
              </a:spcBef>
              <a:spcAft>
                <a:spcPts val="0"/>
              </a:spcAft>
              <a:buSzPts val="2000"/>
              <a:buFont typeface="Arial"/>
              <a:buChar char="•"/>
            </a:pPr>
            <a:r>
              <a:rPr lang="es-MX" sz="2000" b="1">
                <a:latin typeface="Arial"/>
                <a:ea typeface="Arial"/>
                <a:cs typeface="Arial"/>
                <a:sym typeface="Arial"/>
              </a:rPr>
              <a:t>1B Multiplexer </a:t>
            </a:r>
            <a:endParaRPr sz="2000" b="1">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Un multiplexor de 1 bit (también conocido como MUX de 1 bit) es un dispositivo de circuito digital que se utiliza para seleccionar uno de dos posibles valores de entrada. Su función principal es dirigir uno de los dos bits de entrada a la salida según una señal de control.</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355600" algn="ctr" rtl="0">
              <a:lnSpc>
                <a:spcPct val="115000"/>
              </a:lnSpc>
              <a:spcBef>
                <a:spcPts val="0"/>
              </a:spcBef>
              <a:spcAft>
                <a:spcPts val="0"/>
              </a:spcAft>
              <a:buSzPts val="2000"/>
              <a:buFont typeface="Arial"/>
              <a:buChar char="•"/>
            </a:pPr>
            <a:r>
              <a:rPr lang="es-MX" sz="2000" b="1">
                <a:latin typeface="Arial"/>
                <a:ea typeface="Arial"/>
                <a:cs typeface="Arial"/>
                <a:sym typeface="Arial"/>
              </a:rPr>
              <a:t>4B Multiplexer</a:t>
            </a:r>
            <a:endParaRPr sz="2000" b="1">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b="1">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Un multiplexor (MUX) de 4 bits y 2 canales selecciona una de las dos entradas de 4 bits y dirige esa entrada a la salida, dependiendo de las señales de control.</a:t>
            </a:r>
            <a:endParaRPr sz="2000">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a:p>
        </p:txBody>
      </p:sp>
      <p:sp>
        <p:nvSpPr>
          <p:cNvPr id="125" name="Google Shape;125;g1ec5d920490_3_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10</a:t>
            </a:fld>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ec589d2d6a_0_0"/>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ALU (Unidad Aritmética Lógica)</a:t>
            </a:r>
            <a:endParaRPr b="1">
              <a:solidFill>
                <a:srgbClr val="238935"/>
              </a:solidFill>
              <a:latin typeface="Arial"/>
              <a:ea typeface="Arial"/>
              <a:cs typeface="Arial"/>
              <a:sym typeface="Arial"/>
            </a:endParaRPr>
          </a:p>
        </p:txBody>
      </p:sp>
      <p:sp>
        <p:nvSpPr>
          <p:cNvPr id="131" name="Google Shape;131;g1ec589d2d6a_0_0"/>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457200" lvl="0" indent="-298450" algn="just" rtl="0">
              <a:lnSpc>
                <a:spcPct val="105000"/>
              </a:lnSpc>
              <a:spcBef>
                <a:spcPts val="0"/>
              </a:spcBef>
              <a:spcAft>
                <a:spcPts val="0"/>
              </a:spcAft>
              <a:buSzPts val="1100"/>
              <a:buChar char="•"/>
            </a:pPr>
            <a:r>
              <a:rPr lang="es-MX" sz="2100">
                <a:latin typeface="Arial"/>
                <a:ea typeface="Arial"/>
                <a:cs typeface="Arial"/>
                <a:sym typeface="Arial"/>
              </a:rPr>
              <a:t>Un ALU, o Unidad Lógica y Aritmética (Arithmetic Logic Unit en inglés), es un componente clave en la electrónica digital y en la arquitectura de computadoras. Su función principal es realizar operaciones aritméticas (como sumas y restas) y operaciones lógicas (como AND, OR y NOT) en datos binarios.</a:t>
            </a:r>
            <a:endParaRPr sz="2100">
              <a:latin typeface="Arial"/>
              <a:ea typeface="Arial"/>
              <a:cs typeface="Arial"/>
              <a:sym typeface="Arial"/>
            </a:endParaRPr>
          </a:p>
          <a:p>
            <a:pPr marL="228600" lvl="0" indent="-50800" algn="just" rtl="0">
              <a:lnSpc>
                <a:spcPct val="105000"/>
              </a:lnSpc>
              <a:spcBef>
                <a:spcPts val="0"/>
              </a:spcBef>
              <a:spcAft>
                <a:spcPts val="0"/>
              </a:spcAft>
              <a:buClr>
                <a:schemeClr val="dk1"/>
              </a:buClr>
              <a:buSzPts val="1100"/>
              <a:buFont typeface="Arial"/>
              <a:buNone/>
            </a:pPr>
            <a:endParaRPr sz="2100">
              <a:latin typeface="Arial"/>
              <a:ea typeface="Arial"/>
              <a:cs typeface="Arial"/>
              <a:sym typeface="Arial"/>
            </a:endParaRPr>
          </a:p>
          <a:p>
            <a:pPr marL="457200" lvl="0" indent="-298450" algn="just" rtl="0">
              <a:lnSpc>
                <a:spcPct val="105000"/>
              </a:lnSpc>
              <a:spcBef>
                <a:spcPts val="0"/>
              </a:spcBef>
              <a:spcAft>
                <a:spcPts val="0"/>
              </a:spcAft>
              <a:buSzPts val="1100"/>
              <a:buChar char="•"/>
            </a:pPr>
            <a:r>
              <a:rPr lang="es-MX" sz="2100">
                <a:latin typeface="Arial"/>
                <a:ea typeface="Arial"/>
                <a:cs typeface="Arial"/>
                <a:sym typeface="Arial"/>
              </a:rPr>
              <a:t>En un procesador, el ALU toma dos entradas y produce una salida basada en la operación especificada por el controlador. Las operaciones aritméticas básicas incluyen la suma y la resta, mientras que las operaciones lógicas se utilizan para realizar comparaciones y tomar decisiones basadas en condiciones.</a:t>
            </a:r>
            <a:endParaRPr sz="2100">
              <a:latin typeface="Arial"/>
              <a:ea typeface="Arial"/>
              <a:cs typeface="Arial"/>
              <a:sym typeface="Arial"/>
            </a:endParaRPr>
          </a:p>
        </p:txBody>
      </p:sp>
      <p:sp>
        <p:nvSpPr>
          <p:cNvPr id="132" name="Google Shape;132;g1ec589d2d6a_0_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11</a:t>
            </a:fld>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628650" y="546265"/>
            <a:ext cx="7886700" cy="7125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Full Adder</a:t>
            </a:r>
            <a:endParaRPr b="1">
              <a:solidFill>
                <a:srgbClr val="238935"/>
              </a:solidFill>
              <a:latin typeface="Arial"/>
              <a:ea typeface="Arial"/>
              <a:cs typeface="Arial"/>
              <a:sym typeface="Arial"/>
            </a:endParaRPr>
          </a:p>
        </p:txBody>
      </p:sp>
      <p:sp>
        <p:nvSpPr>
          <p:cNvPr id="138" name="Google Shape;138;p5"/>
          <p:cNvSpPr txBox="1">
            <a:spLocks noGrp="1"/>
          </p:cNvSpPr>
          <p:nvPr>
            <p:ph type="body" idx="1"/>
          </p:nvPr>
        </p:nvSpPr>
        <p:spPr>
          <a:xfrm>
            <a:off x="628650" y="1377538"/>
            <a:ext cx="7886700" cy="4799425"/>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None/>
            </a:pPr>
            <a:r>
              <a:rPr lang="es-MX" sz="2000">
                <a:latin typeface="Arial"/>
                <a:ea typeface="Arial"/>
                <a:cs typeface="Arial"/>
                <a:sym typeface="Arial"/>
              </a:rPr>
              <a:t>Un sumador completo (Full Adder) es un circuito lógico que realiza la suma binaria de tres bits de entrada: A, B y un bit de acarreo de entrada (Cin). Su salida consta de dos bits: la suma (S) y el bit de acarreo de salida (Cout). Este componente es fundamental en la construcción de sumadores más grandes y se utiliza comúnmente en la aritmética binaria.</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21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2100">
              <a:latin typeface="Arial"/>
              <a:ea typeface="Arial"/>
              <a:cs typeface="Arial"/>
              <a:sym typeface="Arial"/>
            </a:endParaRPr>
          </a:p>
        </p:txBody>
      </p:sp>
      <p:sp>
        <p:nvSpPr>
          <p:cNvPr id="139" name="Google Shape;139;p5"/>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12</a:t>
            </a:fld>
            <a:endParaRPr/>
          </a:p>
        </p:txBody>
      </p:sp>
      <p:pic>
        <p:nvPicPr>
          <p:cNvPr id="140" name="Google Shape;140;p5"/>
          <p:cNvPicPr preferRelativeResize="0"/>
          <p:nvPr/>
        </p:nvPicPr>
        <p:blipFill>
          <a:blip r:embed="rId3">
            <a:alphaModFix/>
          </a:blip>
          <a:stretch>
            <a:fillRect/>
          </a:stretch>
        </p:blipFill>
        <p:spPr>
          <a:xfrm>
            <a:off x="1533175" y="3661175"/>
            <a:ext cx="6077651" cy="3017025"/>
          </a:xfrm>
          <a:prstGeom prst="rect">
            <a:avLst/>
          </a:prstGeom>
          <a:noFill/>
          <a:ln>
            <a:noFill/>
          </a:ln>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a0d2d267c3_0_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4B Adder</a:t>
            </a:r>
            <a:endParaRPr b="1">
              <a:solidFill>
                <a:srgbClr val="238935"/>
              </a:solidFill>
              <a:latin typeface="Arial"/>
              <a:ea typeface="Arial"/>
              <a:cs typeface="Arial"/>
              <a:sym typeface="Arial"/>
            </a:endParaRPr>
          </a:p>
        </p:txBody>
      </p:sp>
      <p:sp>
        <p:nvSpPr>
          <p:cNvPr id="146" name="Google Shape;146;g2a0d2d267c3_0_8"/>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Un sumador de 4 bits (4-bit adder) es un circuito lógico que realiza la suma binaria de dos números de 4 bits. Se construyó combinando cuatro sumadores completos de 1 bit (Full Adders) en cascada. </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47" name="Google Shape;147;g2a0d2d267c3_0_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13</a:t>
            </a:fld>
            <a:endParaRPr/>
          </a:p>
        </p:txBody>
      </p:sp>
      <p:pic>
        <p:nvPicPr>
          <p:cNvPr id="148" name="Google Shape;148;g2a0d2d267c3_0_8"/>
          <p:cNvPicPr preferRelativeResize="0"/>
          <p:nvPr/>
        </p:nvPicPr>
        <p:blipFill>
          <a:blip r:embed="rId3">
            <a:alphaModFix/>
          </a:blip>
          <a:stretch>
            <a:fillRect/>
          </a:stretch>
        </p:blipFill>
        <p:spPr>
          <a:xfrm>
            <a:off x="776275" y="2895650"/>
            <a:ext cx="7591426" cy="3678725"/>
          </a:xfrm>
          <a:prstGeom prst="rect">
            <a:avLst/>
          </a:prstGeom>
          <a:noFill/>
          <a:ln>
            <a:noFill/>
          </a:ln>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a0d2d267c3_0_15"/>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4B Adder / Substracter</a:t>
            </a:r>
            <a:endParaRPr b="1">
              <a:solidFill>
                <a:srgbClr val="238935"/>
              </a:solidFill>
              <a:latin typeface="Arial"/>
              <a:ea typeface="Arial"/>
              <a:cs typeface="Arial"/>
              <a:sym typeface="Arial"/>
            </a:endParaRPr>
          </a:p>
        </p:txBody>
      </p:sp>
      <p:sp>
        <p:nvSpPr>
          <p:cNvPr id="154" name="Google Shape;154;g2a0d2d267c3_0_15"/>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Un Sumador/Restador de 4 bits es un circuito lógico que realiza la suma o resta binaria de dos números de 4 bits, por medio de un selector de operaciones. Se construyó a partir del Adder de 4B previamente explicado.</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55" name="Google Shape;155;g2a0d2d267c3_0_15"/>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14</a:t>
            </a:fld>
            <a:endParaRPr/>
          </a:p>
        </p:txBody>
      </p:sp>
      <p:pic>
        <p:nvPicPr>
          <p:cNvPr id="156" name="Google Shape;156;g2a0d2d267c3_0_15"/>
          <p:cNvPicPr preferRelativeResize="0"/>
          <p:nvPr/>
        </p:nvPicPr>
        <p:blipFill>
          <a:blip r:embed="rId3">
            <a:alphaModFix/>
          </a:blip>
          <a:stretch>
            <a:fillRect/>
          </a:stretch>
        </p:blipFill>
        <p:spPr>
          <a:xfrm>
            <a:off x="628650" y="2964650"/>
            <a:ext cx="7886702" cy="3750451"/>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a0d2d267c3_0_2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Construcción de la U.A</a:t>
            </a:r>
            <a:endParaRPr b="1">
              <a:solidFill>
                <a:srgbClr val="238935"/>
              </a:solidFill>
              <a:latin typeface="Arial"/>
              <a:ea typeface="Arial"/>
              <a:cs typeface="Arial"/>
              <a:sym typeface="Arial"/>
            </a:endParaRPr>
          </a:p>
        </p:txBody>
      </p:sp>
      <p:sp>
        <p:nvSpPr>
          <p:cNvPr id="162" name="Google Shape;162;g2a0d2d267c3_0_28"/>
          <p:cNvSpPr txBox="1">
            <a:spLocks noGrp="1"/>
          </p:cNvSpPr>
          <p:nvPr>
            <p:ph type="body" idx="1"/>
          </p:nvPr>
        </p:nvSpPr>
        <p:spPr>
          <a:xfrm>
            <a:off x="628650" y="1258763"/>
            <a:ext cx="7886700" cy="4799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La unidad aritmética es circuito que controla un conjunto de funciones aritméticas mediante selectores, en este caso, la Unidad Aritmética, contará con la posibilidad de elegir entre la función de (A + B), (A - B), (A + 1) y (B - A), donde A y B son números de 4 bits, a las entradas.</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63" name="Google Shape;163;g2a0d2d267c3_0_2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15</a:t>
            </a:fld>
            <a:endParaRPr/>
          </a:p>
        </p:txBody>
      </p:sp>
      <p:pic>
        <p:nvPicPr>
          <p:cNvPr id="164" name="Google Shape;164;g2a0d2d267c3_0_28"/>
          <p:cNvPicPr preferRelativeResize="0"/>
          <p:nvPr/>
        </p:nvPicPr>
        <p:blipFill>
          <a:blip r:embed="rId3">
            <a:alphaModFix/>
          </a:blip>
          <a:stretch>
            <a:fillRect/>
          </a:stretch>
        </p:blipFill>
        <p:spPr>
          <a:xfrm>
            <a:off x="843475" y="3175800"/>
            <a:ext cx="7671874" cy="3317076"/>
          </a:xfrm>
          <a:prstGeom prst="rect">
            <a:avLst/>
          </a:prstGeom>
          <a:noFill/>
          <a:ln>
            <a:noFill/>
          </a:ln>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a0d2d267c3_0_34"/>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ALU: 4B AND Bitwise (Bit a bit)</a:t>
            </a:r>
            <a:endParaRPr b="1">
              <a:solidFill>
                <a:srgbClr val="238935"/>
              </a:solidFill>
              <a:latin typeface="Arial"/>
              <a:ea typeface="Arial"/>
              <a:cs typeface="Arial"/>
              <a:sym typeface="Arial"/>
            </a:endParaRPr>
          </a:p>
        </p:txBody>
      </p:sp>
      <p:sp>
        <p:nvSpPr>
          <p:cNvPr id="170" name="Google Shape;170;g2a0d2d267c3_0_34"/>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La operación AND bitwise es una operación lógica que se realiza bit a bit entre dos números binarios. El resultado de la operación AND en un bit, es 1, si los 2 bits correspondientes son 1. </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71" name="Google Shape;171;g2a0d2d267c3_0_34"/>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16</a:t>
            </a:fld>
            <a:endParaRPr/>
          </a:p>
        </p:txBody>
      </p:sp>
      <p:pic>
        <p:nvPicPr>
          <p:cNvPr id="172" name="Google Shape;172;g2a0d2d267c3_0_34"/>
          <p:cNvPicPr preferRelativeResize="0"/>
          <p:nvPr/>
        </p:nvPicPr>
        <p:blipFill>
          <a:blip r:embed="rId3">
            <a:alphaModFix/>
          </a:blip>
          <a:stretch>
            <a:fillRect/>
          </a:stretch>
        </p:blipFill>
        <p:spPr>
          <a:xfrm>
            <a:off x="628650" y="2553900"/>
            <a:ext cx="7886698" cy="4107676"/>
          </a:xfrm>
          <a:prstGeom prst="rect">
            <a:avLst/>
          </a:prstGeom>
          <a:noFill/>
          <a:ln>
            <a:noFill/>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a0d2d267c3_0_40"/>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ALU: 4B OR Bitwise (Bit a bit)</a:t>
            </a:r>
            <a:endParaRPr b="1">
              <a:solidFill>
                <a:srgbClr val="238935"/>
              </a:solidFill>
              <a:latin typeface="Arial"/>
              <a:ea typeface="Arial"/>
              <a:cs typeface="Arial"/>
              <a:sym typeface="Arial"/>
            </a:endParaRPr>
          </a:p>
        </p:txBody>
      </p:sp>
      <p:sp>
        <p:nvSpPr>
          <p:cNvPr id="178" name="Google Shape;178;g2a0d2d267c3_0_40"/>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La operación OR bitwise es una operación lógica que se realiza bit a bit entre dos números binarios. El resultado de la operación OR en un bit, es 1, si al menos uno de los bits correspondientes es 1. </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79" name="Google Shape;179;g2a0d2d267c3_0_4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17</a:t>
            </a:fld>
            <a:endParaRPr/>
          </a:p>
        </p:txBody>
      </p:sp>
      <p:pic>
        <p:nvPicPr>
          <p:cNvPr id="180" name="Google Shape;180;g2a0d2d267c3_0_40"/>
          <p:cNvPicPr preferRelativeResize="0"/>
          <p:nvPr/>
        </p:nvPicPr>
        <p:blipFill>
          <a:blip r:embed="rId3">
            <a:alphaModFix/>
          </a:blip>
          <a:stretch>
            <a:fillRect/>
          </a:stretch>
        </p:blipFill>
        <p:spPr>
          <a:xfrm>
            <a:off x="628650" y="2571750"/>
            <a:ext cx="7886699" cy="3921125"/>
          </a:xfrm>
          <a:prstGeom prst="rect">
            <a:avLst/>
          </a:prstGeom>
          <a:noFill/>
          <a:ln>
            <a:noFill/>
          </a:ln>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a0d2d267c3_0_46"/>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4B NOT</a:t>
            </a:r>
            <a:endParaRPr b="1">
              <a:solidFill>
                <a:srgbClr val="238935"/>
              </a:solidFill>
              <a:latin typeface="Arial"/>
              <a:ea typeface="Arial"/>
              <a:cs typeface="Arial"/>
              <a:sym typeface="Arial"/>
            </a:endParaRPr>
          </a:p>
        </p:txBody>
      </p:sp>
      <p:sp>
        <p:nvSpPr>
          <p:cNvPr id="186" name="Google Shape;186;g2a0d2d267c3_0_46"/>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La operación NOT bitwise es una operación lógica que se realiza bit a bit a un número binario de 4 bits. El resultado de la operación NOT en un bit, es la inversión de la entrada.</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87" name="Google Shape;187;g2a0d2d267c3_0_4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18</a:t>
            </a:fld>
            <a:endParaRPr/>
          </a:p>
        </p:txBody>
      </p:sp>
      <p:pic>
        <p:nvPicPr>
          <p:cNvPr id="188" name="Google Shape;188;g2a0d2d267c3_0_46"/>
          <p:cNvPicPr preferRelativeResize="0"/>
          <p:nvPr/>
        </p:nvPicPr>
        <p:blipFill>
          <a:blip r:embed="rId3">
            <a:alphaModFix/>
          </a:blip>
          <a:stretch>
            <a:fillRect/>
          </a:stretch>
        </p:blipFill>
        <p:spPr>
          <a:xfrm>
            <a:off x="314325" y="2714625"/>
            <a:ext cx="8515349" cy="3232550"/>
          </a:xfrm>
          <a:prstGeom prst="rect">
            <a:avLst/>
          </a:prstGeom>
          <a:noFill/>
          <a:ln>
            <a:noFill/>
          </a:ln>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a0d2d267c3_0_5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Construcción de la U.L</a:t>
            </a:r>
            <a:endParaRPr b="1">
              <a:solidFill>
                <a:srgbClr val="238935"/>
              </a:solidFill>
              <a:latin typeface="Arial"/>
              <a:ea typeface="Arial"/>
              <a:cs typeface="Arial"/>
              <a:sym typeface="Arial"/>
            </a:endParaRPr>
          </a:p>
        </p:txBody>
      </p:sp>
      <p:sp>
        <p:nvSpPr>
          <p:cNvPr id="194" name="Google Shape;194;g2a0d2d267c3_0_52"/>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None/>
            </a:pPr>
            <a:endParaRPr sz="21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195" name="Google Shape;195;g2a0d2d267c3_0_5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19</a:t>
            </a:fld>
            <a:endParaRPr/>
          </a:p>
        </p:txBody>
      </p:sp>
      <p:pic>
        <p:nvPicPr>
          <p:cNvPr id="196" name="Google Shape;196;g2a0d2d267c3_0_52"/>
          <p:cNvPicPr preferRelativeResize="0"/>
          <p:nvPr/>
        </p:nvPicPr>
        <p:blipFill>
          <a:blip r:embed="rId3">
            <a:alphaModFix/>
          </a:blip>
          <a:stretch>
            <a:fillRect/>
          </a:stretch>
        </p:blipFill>
        <p:spPr>
          <a:xfrm>
            <a:off x="471488" y="1574600"/>
            <a:ext cx="8201026" cy="4405301"/>
          </a:xfrm>
          <a:prstGeom prst="rect">
            <a:avLst/>
          </a:prstGeom>
          <a:noFill/>
          <a:ln>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628650" y="546265"/>
            <a:ext cx="7886700" cy="7125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Objetivos</a:t>
            </a:r>
            <a:endParaRPr b="1">
              <a:solidFill>
                <a:srgbClr val="238935"/>
              </a:solidFill>
              <a:latin typeface="Arial"/>
              <a:ea typeface="Arial"/>
              <a:cs typeface="Arial"/>
              <a:sym typeface="Arial"/>
            </a:endParaRPr>
          </a:p>
        </p:txBody>
      </p:sp>
      <p:sp>
        <p:nvSpPr>
          <p:cNvPr id="65" name="Google Shape;65;p2"/>
          <p:cNvSpPr txBox="1">
            <a:spLocks noGrp="1"/>
          </p:cNvSpPr>
          <p:nvPr>
            <p:ph type="body" idx="1"/>
          </p:nvPr>
        </p:nvSpPr>
        <p:spPr>
          <a:xfrm>
            <a:off x="628650" y="1377538"/>
            <a:ext cx="7886700" cy="4799425"/>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0"/>
              </a:spcBef>
              <a:spcAft>
                <a:spcPts val="0"/>
              </a:spcAft>
              <a:buClr>
                <a:schemeClr val="dk1"/>
              </a:buClr>
              <a:buSzPts val="1100"/>
              <a:buFont typeface="Arial"/>
              <a:buNone/>
            </a:pPr>
            <a:r>
              <a:rPr lang="es-MX" sz="2100" b="1">
                <a:latin typeface="Times New Roman"/>
                <a:ea typeface="Times New Roman"/>
                <a:cs typeface="Times New Roman"/>
                <a:sym typeface="Times New Roman"/>
              </a:rPr>
              <a:t>Objetivo General</a:t>
            </a:r>
            <a:endParaRPr sz="2100" b="1">
              <a:latin typeface="Times New Roman"/>
              <a:ea typeface="Times New Roman"/>
              <a:cs typeface="Times New Roman"/>
              <a:sym typeface="Times New Roman"/>
            </a:endParaRPr>
          </a:p>
          <a:p>
            <a:pPr marL="228600" lvl="0" indent="0" algn="just" rtl="0">
              <a:lnSpc>
                <a:spcPct val="115000"/>
              </a:lnSpc>
              <a:spcBef>
                <a:spcPts val="0"/>
              </a:spcBef>
              <a:spcAft>
                <a:spcPts val="0"/>
              </a:spcAft>
              <a:buClr>
                <a:schemeClr val="dk1"/>
              </a:buClr>
              <a:buSzPts val="1100"/>
              <a:buFont typeface="Arial"/>
              <a:buNone/>
            </a:pPr>
            <a:r>
              <a:rPr lang="es-MX" sz="2100" b="1">
                <a:latin typeface="Times New Roman"/>
                <a:ea typeface="Times New Roman"/>
                <a:cs typeface="Times New Roman"/>
                <a:sym typeface="Times New Roman"/>
              </a:rPr>
              <a:t> </a:t>
            </a:r>
            <a:endParaRPr sz="2100" b="1">
              <a:latin typeface="Times New Roman"/>
              <a:ea typeface="Times New Roman"/>
              <a:cs typeface="Times New Roman"/>
              <a:sym typeface="Times New Roman"/>
            </a:endParaRPr>
          </a:p>
          <a:p>
            <a:pPr marL="457200" lvl="0" indent="-361950" algn="just" rtl="0">
              <a:lnSpc>
                <a:spcPct val="115000"/>
              </a:lnSpc>
              <a:spcBef>
                <a:spcPts val="0"/>
              </a:spcBef>
              <a:spcAft>
                <a:spcPts val="0"/>
              </a:spcAft>
              <a:buSzPts val="2100"/>
              <a:buFont typeface="Times New Roman"/>
              <a:buChar char="●"/>
            </a:pPr>
            <a:r>
              <a:rPr lang="es-MX" sz="2100">
                <a:latin typeface="Times New Roman"/>
                <a:ea typeface="Times New Roman"/>
                <a:cs typeface="Times New Roman"/>
                <a:sym typeface="Times New Roman"/>
              </a:rPr>
              <a:t>Realizar el diseño de un Procesador personalizado a partir de los conocimientos Adquiridos.</a:t>
            </a:r>
            <a:endParaRPr sz="2100">
              <a:latin typeface="Times New Roman"/>
              <a:ea typeface="Times New Roman"/>
              <a:cs typeface="Times New Roman"/>
              <a:sym typeface="Times New Roman"/>
            </a:endParaRPr>
          </a:p>
          <a:p>
            <a:pPr marL="228600" lvl="0" indent="0" algn="just" rtl="0">
              <a:lnSpc>
                <a:spcPct val="115000"/>
              </a:lnSpc>
              <a:spcBef>
                <a:spcPts val="0"/>
              </a:spcBef>
              <a:spcAft>
                <a:spcPts val="0"/>
              </a:spcAft>
              <a:buClr>
                <a:schemeClr val="dk1"/>
              </a:buClr>
              <a:buSzPts val="1100"/>
              <a:buFont typeface="Arial"/>
              <a:buNone/>
            </a:pPr>
            <a:r>
              <a:rPr lang="es-MX" sz="2100" b="1">
                <a:latin typeface="Times New Roman"/>
                <a:ea typeface="Times New Roman"/>
                <a:cs typeface="Times New Roman"/>
                <a:sym typeface="Times New Roman"/>
              </a:rPr>
              <a:t> </a:t>
            </a:r>
            <a:endParaRPr sz="2100" b="1">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s-MX" sz="2100" b="1">
                <a:latin typeface="Times New Roman"/>
                <a:ea typeface="Times New Roman"/>
                <a:cs typeface="Times New Roman"/>
                <a:sym typeface="Times New Roman"/>
              </a:rPr>
              <a:t>Objetivos Específicos</a:t>
            </a:r>
            <a:endParaRPr sz="2100" b="1">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s-MX" sz="2100" b="1">
                <a:latin typeface="Times New Roman"/>
                <a:ea typeface="Times New Roman"/>
                <a:cs typeface="Times New Roman"/>
                <a:sym typeface="Times New Roman"/>
              </a:rPr>
              <a:t>  </a:t>
            </a:r>
            <a:endParaRPr sz="2100" b="1">
              <a:latin typeface="Times New Roman"/>
              <a:ea typeface="Times New Roman"/>
              <a:cs typeface="Times New Roman"/>
              <a:sym typeface="Times New Roman"/>
            </a:endParaRPr>
          </a:p>
          <a:p>
            <a:pPr marL="457200" lvl="0" indent="-361950" algn="just" rtl="0">
              <a:lnSpc>
                <a:spcPct val="115000"/>
              </a:lnSpc>
              <a:spcBef>
                <a:spcPts val="0"/>
              </a:spcBef>
              <a:spcAft>
                <a:spcPts val="0"/>
              </a:spcAft>
              <a:buSzPts val="2100"/>
              <a:buFont typeface="Times New Roman"/>
              <a:buChar char="●"/>
            </a:pPr>
            <a:r>
              <a:rPr lang="es-MX" sz="2100">
                <a:latin typeface="Times New Roman"/>
                <a:ea typeface="Times New Roman"/>
                <a:cs typeface="Times New Roman"/>
                <a:sym typeface="Times New Roman"/>
              </a:rPr>
              <a:t>Realizar la construcción de una RAM, un Caché y una ALU.</a:t>
            </a:r>
            <a:endParaRPr sz="2100">
              <a:latin typeface="Times New Roman"/>
              <a:ea typeface="Times New Roman"/>
              <a:cs typeface="Times New Roman"/>
              <a:sym typeface="Times New Roman"/>
            </a:endParaRPr>
          </a:p>
          <a:p>
            <a:pPr marL="457200" lvl="0" indent="-361950" algn="just" rtl="0">
              <a:lnSpc>
                <a:spcPct val="115000"/>
              </a:lnSpc>
              <a:spcBef>
                <a:spcPts val="0"/>
              </a:spcBef>
              <a:spcAft>
                <a:spcPts val="0"/>
              </a:spcAft>
              <a:buSzPts val="2100"/>
              <a:buFont typeface="Times New Roman"/>
              <a:buChar char="●"/>
            </a:pPr>
            <a:r>
              <a:rPr lang="es-MX" sz="2100">
                <a:latin typeface="Times New Roman"/>
                <a:ea typeface="Times New Roman"/>
                <a:cs typeface="Times New Roman"/>
                <a:sym typeface="Times New Roman"/>
              </a:rPr>
              <a:t>Crear un lenguaje para el procesador y construir una tabla de funciones sobre sus posibles combinaciones.</a:t>
            </a:r>
            <a:endParaRPr sz="2100">
              <a:latin typeface="Times New Roman"/>
              <a:ea typeface="Times New Roman"/>
              <a:cs typeface="Times New Roman"/>
              <a:sym typeface="Times New Roman"/>
            </a:endParaRPr>
          </a:p>
          <a:p>
            <a:pPr marL="457200" lvl="0" indent="-361950" algn="just" rtl="0">
              <a:lnSpc>
                <a:spcPct val="115000"/>
              </a:lnSpc>
              <a:spcBef>
                <a:spcPts val="0"/>
              </a:spcBef>
              <a:spcAft>
                <a:spcPts val="0"/>
              </a:spcAft>
              <a:buSzPts val="2100"/>
              <a:buFont typeface="Times New Roman"/>
              <a:buChar char="●"/>
            </a:pPr>
            <a:r>
              <a:rPr lang="es-MX" sz="2100">
                <a:latin typeface="Times New Roman"/>
                <a:ea typeface="Times New Roman"/>
                <a:cs typeface="Times New Roman"/>
                <a:sym typeface="Times New Roman"/>
              </a:rPr>
              <a:t>Diseñar un procesador de 4 bits.</a:t>
            </a:r>
            <a:endParaRPr sz="2100">
              <a:latin typeface="Times New Roman"/>
              <a:ea typeface="Times New Roman"/>
              <a:cs typeface="Times New Roman"/>
              <a:sym typeface="Times New Roman"/>
            </a:endParaRPr>
          </a:p>
          <a:p>
            <a:pPr marL="228600" lvl="0" indent="-50800" algn="l" rtl="0">
              <a:lnSpc>
                <a:spcPct val="90000"/>
              </a:lnSpc>
              <a:spcBef>
                <a:spcPts val="0"/>
              </a:spcBef>
              <a:spcAft>
                <a:spcPts val="0"/>
              </a:spcAft>
              <a:buClr>
                <a:schemeClr val="dk1"/>
              </a:buClr>
              <a:buSzPts val="2800"/>
              <a:buNone/>
            </a:pPr>
            <a:endParaRPr/>
          </a:p>
        </p:txBody>
      </p:sp>
      <p:sp>
        <p:nvSpPr>
          <p:cNvPr id="66" name="Google Shape;66;p2"/>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a:t>
            </a:fld>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a0d2d267c3_0_58"/>
          <p:cNvSpPr txBox="1">
            <a:spLocks noGrp="1"/>
          </p:cNvSpPr>
          <p:nvPr>
            <p:ph type="title"/>
          </p:nvPr>
        </p:nvSpPr>
        <p:spPr>
          <a:xfrm>
            <a:off x="628650" y="893799"/>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ALU: 4B Construcción del Comparador</a:t>
            </a:r>
            <a:endParaRPr b="1">
              <a:solidFill>
                <a:srgbClr val="238935"/>
              </a:solidFill>
              <a:latin typeface="Arial"/>
              <a:ea typeface="Arial"/>
              <a:cs typeface="Arial"/>
              <a:sym typeface="Arial"/>
            </a:endParaRPr>
          </a:p>
        </p:txBody>
      </p:sp>
      <p:sp>
        <p:nvSpPr>
          <p:cNvPr id="202" name="Google Shape;202;g2a0d2d267c3_0_58"/>
          <p:cNvSpPr txBox="1">
            <a:spLocks noGrp="1"/>
          </p:cNvSpPr>
          <p:nvPr>
            <p:ph type="body" idx="1"/>
          </p:nvPr>
        </p:nvSpPr>
        <p:spPr>
          <a:xfrm>
            <a:off x="628650" y="1635700"/>
            <a:ext cx="7886700" cy="4541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Un comparador de 4 bits es un circuito lógico que compara dos números de 4 bits y determina su relación (mayor que, menor que o igual). El resultado de la comparación se expresa a través de señales de salida que indican si uno es mayor, menor o igual al otro.</a:t>
            </a:r>
            <a:endParaRPr sz="2000">
              <a:latin typeface="Arial"/>
              <a:ea typeface="Arial"/>
              <a:cs typeface="Arial"/>
              <a:sym typeface="Arial"/>
            </a:endParaRPr>
          </a:p>
          <a:p>
            <a:pPr marL="0" lvl="0" indent="0" algn="just" rtl="0">
              <a:lnSpc>
                <a:spcPct val="90000"/>
              </a:lnSpc>
              <a:spcBef>
                <a:spcPts val="0"/>
              </a:spcBef>
              <a:spcAft>
                <a:spcPts val="0"/>
              </a:spcAft>
              <a:buNone/>
            </a:pPr>
            <a:endParaRPr sz="2100">
              <a:latin typeface="Arial"/>
              <a:ea typeface="Arial"/>
              <a:cs typeface="Arial"/>
              <a:sym typeface="Arial"/>
            </a:endParaRPr>
          </a:p>
        </p:txBody>
      </p:sp>
      <p:sp>
        <p:nvSpPr>
          <p:cNvPr id="203" name="Google Shape;203;g2a0d2d267c3_0_5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20</a:t>
            </a:fld>
            <a:endParaRPr/>
          </a:p>
        </p:txBody>
      </p:sp>
      <p:pic>
        <p:nvPicPr>
          <p:cNvPr id="204" name="Google Shape;204;g2a0d2d267c3_0_58"/>
          <p:cNvPicPr preferRelativeResize="0"/>
          <p:nvPr/>
        </p:nvPicPr>
        <p:blipFill>
          <a:blip r:embed="rId3">
            <a:alphaModFix/>
          </a:blip>
          <a:stretch>
            <a:fillRect/>
          </a:stretch>
        </p:blipFill>
        <p:spPr>
          <a:xfrm>
            <a:off x="471500" y="3540700"/>
            <a:ext cx="8201026" cy="3156576"/>
          </a:xfrm>
          <a:prstGeom prst="rect">
            <a:avLst/>
          </a:prstGeom>
          <a:noFill/>
          <a:ln>
            <a:noFill/>
          </a:ln>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a0d2d267c3_0_7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Construcción del ALU</a:t>
            </a:r>
            <a:endParaRPr b="1">
              <a:solidFill>
                <a:srgbClr val="238935"/>
              </a:solidFill>
              <a:latin typeface="Arial"/>
              <a:ea typeface="Arial"/>
              <a:cs typeface="Arial"/>
              <a:sym typeface="Arial"/>
            </a:endParaRPr>
          </a:p>
        </p:txBody>
      </p:sp>
      <p:sp>
        <p:nvSpPr>
          <p:cNvPr id="210" name="Google Shape;210;g2a0d2d267c3_0_72"/>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11" name="Google Shape;211;g2a0d2d267c3_0_7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21</a:t>
            </a:fld>
            <a:endParaRPr/>
          </a:p>
        </p:txBody>
      </p:sp>
      <p:pic>
        <p:nvPicPr>
          <p:cNvPr id="212" name="Google Shape;212;g2a0d2d267c3_0_72"/>
          <p:cNvPicPr preferRelativeResize="0"/>
          <p:nvPr/>
        </p:nvPicPr>
        <p:blipFill>
          <a:blip r:embed="rId3">
            <a:alphaModFix/>
          </a:blip>
          <a:stretch>
            <a:fillRect/>
          </a:stretch>
        </p:blipFill>
        <p:spPr>
          <a:xfrm>
            <a:off x="471475" y="1377550"/>
            <a:ext cx="8201026" cy="4748200"/>
          </a:xfrm>
          <a:prstGeom prst="rect">
            <a:avLst/>
          </a:prstGeom>
          <a:noFill/>
          <a:ln>
            <a:noFill/>
          </a:ln>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a0d2d267c3_0_86"/>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ALU: Tabla de Funciones</a:t>
            </a:r>
            <a:endParaRPr b="1">
              <a:solidFill>
                <a:srgbClr val="238935"/>
              </a:solidFill>
              <a:latin typeface="Arial"/>
              <a:ea typeface="Arial"/>
              <a:cs typeface="Arial"/>
              <a:sym typeface="Arial"/>
            </a:endParaRPr>
          </a:p>
        </p:txBody>
      </p:sp>
      <p:sp>
        <p:nvSpPr>
          <p:cNvPr id="218" name="Google Shape;218;g2a0d2d267c3_0_86"/>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2100" b="1">
              <a:latin typeface="Arial"/>
              <a:ea typeface="Arial"/>
              <a:cs typeface="Arial"/>
              <a:sym typeface="Arial"/>
            </a:endParaRPr>
          </a:p>
          <a:p>
            <a:pPr marL="0" lvl="0" indent="0" algn="l" rtl="0">
              <a:lnSpc>
                <a:spcPct val="115000"/>
              </a:lnSpc>
              <a:spcBef>
                <a:spcPts val="0"/>
              </a:spcBef>
              <a:spcAft>
                <a:spcPts val="0"/>
              </a:spcAft>
              <a:buNone/>
            </a:pPr>
            <a:endParaRPr sz="2100" b="1">
              <a:latin typeface="Arial"/>
              <a:ea typeface="Arial"/>
              <a:cs typeface="Arial"/>
              <a:sym typeface="Arial"/>
            </a:endParaRPr>
          </a:p>
        </p:txBody>
      </p:sp>
      <p:sp>
        <p:nvSpPr>
          <p:cNvPr id="219" name="Google Shape;219;g2a0d2d267c3_0_8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22</a:t>
            </a:fld>
            <a:endParaRPr/>
          </a:p>
        </p:txBody>
      </p:sp>
      <p:pic>
        <p:nvPicPr>
          <p:cNvPr id="220" name="Google Shape;220;g2a0d2d267c3_0_86"/>
          <p:cNvPicPr preferRelativeResize="0"/>
          <p:nvPr/>
        </p:nvPicPr>
        <p:blipFill>
          <a:blip r:embed="rId3">
            <a:alphaModFix/>
          </a:blip>
          <a:stretch>
            <a:fillRect/>
          </a:stretch>
        </p:blipFill>
        <p:spPr>
          <a:xfrm>
            <a:off x="452200" y="1464475"/>
            <a:ext cx="8063150" cy="5028400"/>
          </a:xfrm>
          <a:prstGeom prst="rect">
            <a:avLst/>
          </a:prstGeom>
          <a:noFill/>
          <a:ln>
            <a:noFill/>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a0d2d267c3_0_9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a:t>
            </a:r>
            <a:endParaRPr b="1">
              <a:solidFill>
                <a:srgbClr val="238935"/>
              </a:solidFill>
              <a:latin typeface="Arial"/>
              <a:ea typeface="Arial"/>
              <a:cs typeface="Arial"/>
              <a:sym typeface="Arial"/>
            </a:endParaRPr>
          </a:p>
        </p:txBody>
      </p:sp>
      <p:sp>
        <p:nvSpPr>
          <p:cNvPr id="226" name="Google Shape;226;g2a0d2d267c3_0_92"/>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457200" lvl="0" indent="-361950" algn="just" rtl="0">
              <a:lnSpc>
                <a:spcPct val="115000"/>
              </a:lnSpc>
              <a:spcBef>
                <a:spcPts val="0"/>
              </a:spcBef>
              <a:spcAft>
                <a:spcPts val="0"/>
              </a:spcAft>
              <a:buSzPts val="2100"/>
              <a:buFont typeface="Arial"/>
              <a:buChar char="•"/>
            </a:pPr>
            <a:r>
              <a:rPr lang="es-MX" sz="2100">
                <a:latin typeface="Arial"/>
                <a:ea typeface="Arial"/>
                <a:cs typeface="Arial"/>
                <a:sym typeface="Arial"/>
              </a:rPr>
              <a:t>Memoria de Acceso Aleatorio, es un tipo de memoria volátil que se utiliza en computadoras y otros dispositivos electrónicos para almacenar datos temporales que están en uso o que se necesitan rápidamente.</a:t>
            </a:r>
            <a:endParaRPr sz="2100">
              <a:latin typeface="Arial"/>
              <a:ea typeface="Arial"/>
              <a:cs typeface="Arial"/>
              <a:sym typeface="Arial"/>
            </a:endParaRPr>
          </a:p>
          <a:p>
            <a:pPr marL="457200" lvl="0" indent="0" algn="just" rtl="0">
              <a:lnSpc>
                <a:spcPct val="115000"/>
              </a:lnSpc>
              <a:spcBef>
                <a:spcPts val="0"/>
              </a:spcBef>
              <a:spcAft>
                <a:spcPts val="0"/>
              </a:spcAft>
              <a:buNone/>
            </a:pPr>
            <a:endParaRPr sz="2100">
              <a:latin typeface="Arial"/>
              <a:ea typeface="Arial"/>
              <a:cs typeface="Arial"/>
              <a:sym typeface="Arial"/>
            </a:endParaRPr>
          </a:p>
          <a:p>
            <a:pPr marL="457200" lvl="0" indent="-361950" algn="just" rtl="0">
              <a:lnSpc>
                <a:spcPct val="115000"/>
              </a:lnSpc>
              <a:spcBef>
                <a:spcPts val="0"/>
              </a:spcBef>
              <a:spcAft>
                <a:spcPts val="0"/>
              </a:spcAft>
              <a:buSzPts val="2100"/>
              <a:buFont typeface="Arial"/>
              <a:buChar char="•"/>
            </a:pPr>
            <a:r>
              <a:rPr lang="es-MX" sz="2100">
                <a:latin typeface="Arial"/>
                <a:ea typeface="Arial"/>
                <a:cs typeface="Arial"/>
                <a:sym typeface="Arial"/>
              </a:rPr>
              <a:t>A diferencia de la memoria de almacenamiento a largo plazo, como los discos duros o las unidades de estado sólido, la RAM proporciona un acceso rápido a los datos, pero pierde su contenido cuando se apaga la alimentación.</a:t>
            </a:r>
            <a:endParaRPr sz="2100">
              <a:latin typeface="Arial"/>
              <a:ea typeface="Arial"/>
              <a:cs typeface="Arial"/>
              <a:sym typeface="Arial"/>
            </a:endParaRPr>
          </a:p>
        </p:txBody>
      </p:sp>
      <p:sp>
        <p:nvSpPr>
          <p:cNvPr id="227" name="Google Shape;227;g2a0d2d267c3_0_9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23</a:t>
            </a:fld>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a0d2d267c3_0_9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Temas Previos</a:t>
            </a:r>
            <a:endParaRPr b="1">
              <a:solidFill>
                <a:srgbClr val="238935"/>
              </a:solidFill>
              <a:latin typeface="Arial"/>
              <a:ea typeface="Arial"/>
              <a:cs typeface="Arial"/>
              <a:sym typeface="Arial"/>
            </a:endParaRPr>
          </a:p>
        </p:txBody>
      </p:sp>
      <p:sp>
        <p:nvSpPr>
          <p:cNvPr id="233" name="Google Shape;233;g2a0d2d267c3_0_98"/>
          <p:cNvSpPr txBox="1">
            <a:spLocks noGrp="1"/>
          </p:cNvSpPr>
          <p:nvPr>
            <p:ph type="body" idx="1"/>
          </p:nvPr>
        </p:nvSpPr>
        <p:spPr>
          <a:xfrm>
            <a:off x="628650" y="1693463"/>
            <a:ext cx="7886700" cy="4799400"/>
          </a:xfrm>
          <a:prstGeom prst="rect">
            <a:avLst/>
          </a:prstGeom>
          <a:noFill/>
          <a:ln>
            <a:noFill/>
          </a:ln>
        </p:spPr>
        <p:txBody>
          <a:bodyPr spcFirstLastPara="1" wrap="square" lIns="91425" tIns="45700" rIns="91425" bIns="45700" anchor="t" anchorCtr="0">
            <a:normAutofit/>
          </a:bodyPr>
          <a:lstStyle/>
          <a:p>
            <a:pPr marL="457200" lvl="0" indent="-355600" algn="ctr" rtl="0">
              <a:lnSpc>
                <a:spcPct val="115000"/>
              </a:lnSpc>
              <a:spcBef>
                <a:spcPts val="0"/>
              </a:spcBef>
              <a:spcAft>
                <a:spcPts val="0"/>
              </a:spcAft>
              <a:buSzPts val="2000"/>
              <a:buFont typeface="Arial"/>
              <a:buChar char="•"/>
            </a:pPr>
            <a:r>
              <a:rPr lang="es-MX" sz="2000" b="1">
                <a:latin typeface="Arial"/>
                <a:ea typeface="Arial"/>
                <a:cs typeface="Arial"/>
                <a:sym typeface="Arial"/>
              </a:rPr>
              <a:t>Flip Flop D</a:t>
            </a:r>
            <a:endParaRPr sz="2000">
              <a:latin typeface="Arial"/>
              <a:ea typeface="Arial"/>
              <a:cs typeface="Arial"/>
              <a:sym typeface="Arial"/>
            </a:endParaRPr>
          </a:p>
          <a:p>
            <a:pPr marL="0" lvl="0" indent="0" algn="just" rtl="0">
              <a:lnSpc>
                <a:spcPct val="115000"/>
              </a:lnSpc>
              <a:spcBef>
                <a:spcPts val="0"/>
              </a:spcBef>
              <a:spcAft>
                <a:spcPts val="0"/>
              </a:spcAft>
              <a:buNone/>
            </a:pPr>
            <a:r>
              <a:rPr lang="es-MX" sz="2000">
                <a:latin typeface="Arial"/>
                <a:ea typeface="Arial"/>
                <a:cs typeface="Arial"/>
                <a:sym typeface="Arial"/>
              </a:rPr>
              <a:t>Un flip-flop D, también conocido flip-flop de datos, es un tipo de elemento de almacenamiento digital que puede almacenar un solo bit de información. Es un tipo de flip-flop muy utilizado en circuitos digitales para la implementación de registros y memorias.</a:t>
            </a:r>
            <a:endParaRPr sz="2000">
              <a:latin typeface="Arial"/>
              <a:ea typeface="Arial"/>
              <a:cs typeface="Arial"/>
              <a:sym typeface="Arial"/>
            </a:endParaRPr>
          </a:p>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just" rtl="0">
              <a:lnSpc>
                <a:spcPct val="115000"/>
              </a:lnSpc>
              <a:spcBef>
                <a:spcPts val="0"/>
              </a:spcBef>
              <a:spcAft>
                <a:spcPts val="0"/>
              </a:spcAft>
              <a:buNone/>
            </a:pPr>
            <a:endParaRPr sz="2000">
              <a:latin typeface="Arial"/>
              <a:ea typeface="Arial"/>
              <a:cs typeface="Arial"/>
              <a:sym typeface="Arial"/>
            </a:endParaRPr>
          </a:p>
          <a:p>
            <a:pPr marL="457200" lvl="0" indent="-355600" algn="ctr" rtl="0">
              <a:lnSpc>
                <a:spcPct val="115000"/>
              </a:lnSpc>
              <a:spcBef>
                <a:spcPts val="0"/>
              </a:spcBef>
              <a:spcAft>
                <a:spcPts val="0"/>
              </a:spcAft>
              <a:buSzPts val="2000"/>
              <a:buFont typeface="Arial"/>
              <a:buChar char="•"/>
            </a:pPr>
            <a:r>
              <a:rPr lang="es-MX" sz="2000" b="1">
                <a:latin typeface="Arial"/>
                <a:ea typeface="Arial"/>
                <a:cs typeface="Arial"/>
                <a:sym typeface="Arial"/>
              </a:rPr>
              <a:t>1B Registro</a:t>
            </a:r>
            <a:endParaRPr sz="2000" b="1">
              <a:latin typeface="Arial"/>
              <a:ea typeface="Arial"/>
              <a:cs typeface="Arial"/>
              <a:sym typeface="Arial"/>
            </a:endParaRPr>
          </a:p>
          <a:p>
            <a:pPr marL="0" lvl="0" indent="0" algn="just" rtl="0">
              <a:lnSpc>
                <a:spcPct val="115000"/>
              </a:lnSpc>
              <a:spcBef>
                <a:spcPts val="0"/>
              </a:spcBef>
              <a:spcAft>
                <a:spcPts val="0"/>
              </a:spcAft>
              <a:buNone/>
            </a:pPr>
            <a:r>
              <a:rPr lang="es-MX" sz="2000">
                <a:latin typeface="Arial"/>
                <a:ea typeface="Arial"/>
                <a:cs typeface="Arial"/>
                <a:sym typeface="Arial"/>
              </a:rPr>
              <a:t>El registro de 1 bit, es un circuito secuencial con la capacidad de almacenar un dato de un bit, hecho a partir de un Flip Flop D, añadiendo una pequeña funcionalidad para facilitar su uso en estructuras de guardado de memoria, siendo la entrada Load, la cual controla cuando se guarda el dato de la entrada D (Data). </a:t>
            </a:r>
            <a:endParaRPr sz="2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34" name="Google Shape;234;g2a0d2d267c3_0_9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24</a:t>
            </a:fld>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0d2d267c3_0_104"/>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1B Registro</a:t>
            </a:r>
            <a:endParaRPr b="1">
              <a:solidFill>
                <a:srgbClr val="238935"/>
              </a:solidFill>
              <a:latin typeface="Arial"/>
              <a:ea typeface="Arial"/>
              <a:cs typeface="Arial"/>
              <a:sym typeface="Arial"/>
            </a:endParaRPr>
          </a:p>
        </p:txBody>
      </p:sp>
      <p:sp>
        <p:nvSpPr>
          <p:cNvPr id="240" name="Google Shape;240;g2a0d2d267c3_0_104"/>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b="1">
              <a:latin typeface="Arial"/>
              <a:ea typeface="Arial"/>
              <a:cs typeface="Arial"/>
              <a:sym typeface="Arial"/>
            </a:endParaRPr>
          </a:p>
          <a:p>
            <a:pPr marL="0" lvl="0" indent="0" algn="just" rtl="0">
              <a:lnSpc>
                <a:spcPct val="115000"/>
              </a:lnSpc>
              <a:spcBef>
                <a:spcPts val="0"/>
              </a:spcBef>
              <a:spcAft>
                <a:spcPts val="0"/>
              </a:spcAft>
              <a:buNone/>
            </a:pPr>
            <a:endParaRPr sz="2000" b="1">
              <a:latin typeface="Arial"/>
              <a:ea typeface="Arial"/>
              <a:cs typeface="Arial"/>
              <a:sym typeface="Arial"/>
            </a:endParaRPr>
          </a:p>
        </p:txBody>
      </p:sp>
      <p:sp>
        <p:nvSpPr>
          <p:cNvPr id="241" name="Google Shape;241;g2a0d2d267c3_0_104"/>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25</a:t>
            </a:fld>
            <a:endParaRPr/>
          </a:p>
        </p:txBody>
      </p:sp>
      <p:pic>
        <p:nvPicPr>
          <p:cNvPr id="242" name="Google Shape;242;g2a0d2d267c3_0_104"/>
          <p:cNvPicPr preferRelativeResize="0"/>
          <p:nvPr/>
        </p:nvPicPr>
        <p:blipFill>
          <a:blip r:embed="rId3">
            <a:alphaModFix/>
          </a:blip>
          <a:stretch>
            <a:fillRect/>
          </a:stretch>
        </p:blipFill>
        <p:spPr>
          <a:xfrm>
            <a:off x="550075" y="1572813"/>
            <a:ext cx="8043850" cy="4408875"/>
          </a:xfrm>
          <a:prstGeom prst="rect">
            <a:avLst/>
          </a:prstGeom>
          <a:noFill/>
          <a:ln>
            <a:noFill/>
          </a:ln>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a0d2d267c3_0_110"/>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4B Registro</a:t>
            </a:r>
            <a:endParaRPr b="1">
              <a:solidFill>
                <a:srgbClr val="238935"/>
              </a:solidFill>
              <a:latin typeface="Arial"/>
              <a:ea typeface="Arial"/>
              <a:cs typeface="Arial"/>
              <a:sym typeface="Arial"/>
            </a:endParaRPr>
          </a:p>
        </p:txBody>
      </p:sp>
      <p:sp>
        <p:nvSpPr>
          <p:cNvPr id="248" name="Google Shape;248;g2a0d2d267c3_0_110"/>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El registro de 4 bit, es un circuito secuencial con la capacidad de almacenar un dato de 4 bit, construido a partir de 4 registros de 1 bit, en paralelo, conectando el clock, reset y load, de cada registro, para mantener su sincronización, aumentando el tamaño del bit a almacenar, conservando el resto de características del registro de 1 bit.</a:t>
            </a: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49" name="Google Shape;249;g2a0d2d267c3_0_11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26</a:t>
            </a:fld>
            <a:endParaRPr/>
          </a:p>
        </p:txBody>
      </p:sp>
      <p:pic>
        <p:nvPicPr>
          <p:cNvPr id="250" name="Google Shape;250;g2a0d2d267c3_0_110"/>
          <p:cNvPicPr preferRelativeResize="0"/>
          <p:nvPr/>
        </p:nvPicPr>
        <p:blipFill>
          <a:blip r:embed="rId3">
            <a:alphaModFix/>
          </a:blip>
          <a:stretch>
            <a:fillRect/>
          </a:stretch>
        </p:blipFill>
        <p:spPr>
          <a:xfrm>
            <a:off x="519725" y="3589725"/>
            <a:ext cx="8104550" cy="3071826"/>
          </a:xfrm>
          <a:prstGeom prst="rect">
            <a:avLst/>
          </a:prstGeom>
          <a:noFill/>
          <a:ln>
            <a:noFill/>
          </a:ln>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a0d2d267c3_0_116"/>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4x4B</a:t>
            </a:r>
            <a:endParaRPr b="1">
              <a:solidFill>
                <a:srgbClr val="238935"/>
              </a:solidFill>
              <a:latin typeface="Arial"/>
              <a:ea typeface="Arial"/>
              <a:cs typeface="Arial"/>
              <a:sym typeface="Arial"/>
            </a:endParaRPr>
          </a:p>
        </p:txBody>
      </p:sp>
      <p:sp>
        <p:nvSpPr>
          <p:cNvPr id="256" name="Google Shape;256;g2a0d2d267c3_0_116"/>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s-MX" sz="2000">
                <a:latin typeface="Arial"/>
                <a:ea typeface="Arial"/>
                <a:cs typeface="Arial"/>
                <a:sym typeface="Arial"/>
              </a:rPr>
              <a:t>La RAM de 4 Lineas (Registros) de 4 Bits, está hecha mediante Registros de 4 bits, haciendo uso de: un selector de bits 2 para elegir la dirección del registro, para almacenar el dato, siendo ahora las condiciones de cada registro de 4B, para que su entrada load esté en alta, que el selector y su posición sean iguales, así como que la entrada load de la RAM esté en alta.</a:t>
            </a:r>
            <a:endParaRPr sz="2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257" name="Google Shape;257;g2a0d2d267c3_0_11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27</a:t>
            </a:fld>
            <a:endParaRPr/>
          </a:p>
        </p:txBody>
      </p:sp>
      <p:pic>
        <p:nvPicPr>
          <p:cNvPr id="258" name="Google Shape;258;g2a0d2d267c3_0_116"/>
          <p:cNvPicPr preferRelativeResize="0"/>
          <p:nvPr/>
        </p:nvPicPr>
        <p:blipFill>
          <a:blip r:embed="rId3">
            <a:alphaModFix/>
          </a:blip>
          <a:stretch>
            <a:fillRect/>
          </a:stretch>
        </p:blipFill>
        <p:spPr>
          <a:xfrm>
            <a:off x="810100" y="3625450"/>
            <a:ext cx="7523827" cy="3125401"/>
          </a:xfrm>
          <a:prstGeom prst="rect">
            <a:avLst/>
          </a:prstGeom>
          <a:noFill/>
          <a:ln>
            <a:noFill/>
          </a:ln>
        </p:spPr>
      </p:pic>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ec589d2d6a_1_17"/>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4x4B</a:t>
            </a:r>
            <a:endParaRPr b="1">
              <a:solidFill>
                <a:srgbClr val="238935"/>
              </a:solidFill>
              <a:latin typeface="Arial"/>
              <a:ea typeface="Arial"/>
              <a:cs typeface="Arial"/>
              <a:sym typeface="Arial"/>
            </a:endParaRPr>
          </a:p>
        </p:txBody>
      </p:sp>
      <p:sp>
        <p:nvSpPr>
          <p:cNvPr id="264" name="Google Shape;264;g1ec589d2d6a_1_17"/>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65" name="Google Shape;265;g1ec589d2d6a_1_17"/>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28</a:t>
            </a:fld>
            <a:endParaRPr/>
          </a:p>
        </p:txBody>
      </p:sp>
      <p:pic>
        <p:nvPicPr>
          <p:cNvPr id="266" name="Google Shape;266;g1ec589d2d6a_1_17"/>
          <p:cNvPicPr preferRelativeResize="0"/>
          <p:nvPr/>
        </p:nvPicPr>
        <p:blipFill>
          <a:blip r:embed="rId3">
            <a:alphaModFix/>
          </a:blip>
          <a:stretch>
            <a:fillRect/>
          </a:stretch>
        </p:blipFill>
        <p:spPr>
          <a:xfrm>
            <a:off x="742950" y="1377550"/>
            <a:ext cx="7658101" cy="5194700"/>
          </a:xfrm>
          <a:prstGeom prst="rect">
            <a:avLst/>
          </a:prstGeom>
          <a:noFill/>
          <a:ln>
            <a:noFill/>
          </a:ln>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0d2d267c3_0_12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16x4B</a:t>
            </a:r>
            <a:endParaRPr b="1">
              <a:solidFill>
                <a:srgbClr val="238935"/>
              </a:solidFill>
              <a:latin typeface="Arial"/>
              <a:ea typeface="Arial"/>
              <a:cs typeface="Arial"/>
              <a:sym typeface="Arial"/>
            </a:endParaRPr>
          </a:p>
        </p:txBody>
      </p:sp>
      <p:sp>
        <p:nvSpPr>
          <p:cNvPr id="272" name="Google Shape;272;g2a0d2d267c3_0_122"/>
          <p:cNvSpPr txBox="1">
            <a:spLocks noGrp="1"/>
          </p:cNvSpPr>
          <p:nvPr>
            <p:ph type="body" idx="1"/>
          </p:nvPr>
        </p:nvSpPr>
        <p:spPr>
          <a:xfrm>
            <a:off x="628650" y="1258763"/>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La RAM de 16 Lineas (Registros) de 4 Bits, está hecha mediante 4 RAMs de 4x4B, conectando el Clock, la Data, el Reset y los 2 bits menos significativos del selector de la dirección, en las entradas correspondiente de cada RAM para su sincronización.</a:t>
            </a:r>
            <a:endParaRPr sz="2000">
              <a:latin typeface="Arial"/>
              <a:ea typeface="Arial"/>
              <a:cs typeface="Arial"/>
              <a:sym typeface="Arial"/>
            </a:endParaRPr>
          </a:p>
          <a:p>
            <a:pPr marL="0" lvl="0" indent="0" algn="just" rtl="0">
              <a:lnSpc>
                <a:spcPct val="115000"/>
              </a:lnSpc>
              <a:spcBef>
                <a:spcPts val="0"/>
              </a:spcBef>
              <a:spcAft>
                <a:spcPts val="0"/>
              </a:spcAft>
              <a:buNone/>
            </a:pPr>
            <a:endParaRPr sz="2000">
              <a:latin typeface="Arial"/>
              <a:ea typeface="Arial"/>
              <a:cs typeface="Arial"/>
              <a:sym typeface="Arial"/>
            </a:endParaRPr>
          </a:p>
        </p:txBody>
      </p:sp>
      <p:sp>
        <p:nvSpPr>
          <p:cNvPr id="273" name="Google Shape;273;g2a0d2d267c3_0_12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29</a:t>
            </a:fld>
            <a:endParaRPr/>
          </a:p>
        </p:txBody>
      </p:sp>
      <p:pic>
        <p:nvPicPr>
          <p:cNvPr id="274" name="Google Shape;274;g2a0d2d267c3_0_122"/>
          <p:cNvPicPr preferRelativeResize="0"/>
          <p:nvPr/>
        </p:nvPicPr>
        <p:blipFill>
          <a:blip r:embed="rId3">
            <a:alphaModFix/>
          </a:blip>
          <a:stretch>
            <a:fillRect/>
          </a:stretch>
        </p:blipFill>
        <p:spPr>
          <a:xfrm>
            <a:off x="973350" y="2786453"/>
            <a:ext cx="7197300" cy="3820048"/>
          </a:xfrm>
          <a:prstGeom prst="rect">
            <a:avLst/>
          </a:prstGeom>
          <a:noFill/>
          <a:ln>
            <a:noFill/>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628650" y="546265"/>
            <a:ext cx="7886700" cy="7125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Introducción</a:t>
            </a:r>
            <a:endParaRPr b="1">
              <a:solidFill>
                <a:srgbClr val="238935"/>
              </a:solidFill>
              <a:latin typeface="Arial"/>
              <a:ea typeface="Arial"/>
              <a:cs typeface="Arial"/>
              <a:sym typeface="Arial"/>
            </a:endParaRPr>
          </a:p>
        </p:txBody>
      </p:sp>
      <p:sp>
        <p:nvSpPr>
          <p:cNvPr id="72" name="Google Shape;72;p3"/>
          <p:cNvSpPr txBox="1">
            <a:spLocks noGrp="1"/>
          </p:cNvSpPr>
          <p:nvPr>
            <p:ph type="body" idx="1"/>
          </p:nvPr>
        </p:nvSpPr>
        <p:spPr>
          <a:xfrm>
            <a:off x="628650" y="1377538"/>
            <a:ext cx="7886700" cy="4799425"/>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El proyecto tiene como objetivo diseñar un procesador que cumpla con los requisitos para ser Turing completo. Para lograrlo, el procesador debe tener un conjunto completo de instrucciones que abarque operaciones aritméticas, lógicas y manipulación de memoria. Además, debe ser capaz de ejecutar bucles y condiciones, manipular datos eficientemente, acceder a una memoria universal para almacenar datos e instrucciones, y gestionar la entrada y salida de datos. El desarrollo implica la creación de tres componentes clave: la Unidad Aritmética Lógica, una Memoria Principal y un Caché. El procesador también debe ser programable para ejecutar código, realizar operaciones específicas y manejar instrucciones, incluyendo la verificación de condiciones y la ejecución de bucles.</a:t>
            </a:r>
            <a:endParaRPr sz="2000">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a:p>
        </p:txBody>
      </p:sp>
      <p:sp>
        <p:nvSpPr>
          <p:cNvPr id="73" name="Google Shape;73;p3"/>
          <p:cNvSpPr txBox="1">
            <a:spLocks noGrp="1"/>
          </p:cNvSpPr>
          <p:nvPr>
            <p:ph type="sldNum" idx="12"/>
          </p:nvPr>
        </p:nvSpPr>
        <p:spPr>
          <a:xfrm>
            <a:off x="7486650" y="6492874"/>
            <a:ext cx="20574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a:t>
            </a:fld>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a0d2d267c3_0_12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16x12B</a:t>
            </a:r>
            <a:endParaRPr b="1">
              <a:solidFill>
                <a:srgbClr val="238935"/>
              </a:solidFill>
              <a:latin typeface="Arial"/>
              <a:ea typeface="Arial"/>
              <a:cs typeface="Arial"/>
              <a:sym typeface="Arial"/>
            </a:endParaRPr>
          </a:p>
        </p:txBody>
      </p:sp>
      <p:sp>
        <p:nvSpPr>
          <p:cNvPr id="280" name="Google Shape;280;g2a0d2d267c3_0_128"/>
          <p:cNvSpPr txBox="1">
            <a:spLocks noGrp="1"/>
          </p:cNvSpPr>
          <p:nvPr>
            <p:ph type="body" idx="1"/>
          </p:nvPr>
        </p:nvSpPr>
        <p:spPr>
          <a:xfrm>
            <a:off x="628650" y="1258763"/>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La RAM de 16 Lineas (Registros) de 12 Bits, está hecha mediante 3 RAMs de 12x4B en paralelo, para aumentar la el tamaño de los números a almacenar envés de la cantidad,conectando el Clock, la Data, el Reset y el selector de la dirección, en las entradas correspondiente de cada RAM para su sincronización.</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81" name="Google Shape;281;g2a0d2d267c3_0_12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30</a:t>
            </a:fld>
            <a:endParaRPr/>
          </a:p>
        </p:txBody>
      </p:sp>
      <p:pic>
        <p:nvPicPr>
          <p:cNvPr id="282" name="Google Shape;282;g2a0d2d267c3_0_128"/>
          <p:cNvPicPr preferRelativeResize="0"/>
          <p:nvPr/>
        </p:nvPicPr>
        <p:blipFill>
          <a:blip r:embed="rId3">
            <a:alphaModFix/>
          </a:blip>
          <a:stretch>
            <a:fillRect/>
          </a:stretch>
        </p:blipFill>
        <p:spPr>
          <a:xfrm>
            <a:off x="1062650" y="3195350"/>
            <a:ext cx="7018699" cy="3377800"/>
          </a:xfrm>
          <a:prstGeom prst="rect">
            <a:avLst/>
          </a:prstGeom>
          <a:noFill/>
          <a:ln>
            <a:noFill/>
          </a:ln>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ec589d2d6a_1_10"/>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RAM: 16x12B</a:t>
            </a:r>
            <a:endParaRPr b="1">
              <a:solidFill>
                <a:srgbClr val="238935"/>
              </a:solidFill>
              <a:latin typeface="Arial"/>
              <a:ea typeface="Arial"/>
              <a:cs typeface="Arial"/>
              <a:sym typeface="Arial"/>
            </a:endParaRPr>
          </a:p>
        </p:txBody>
      </p:sp>
      <p:sp>
        <p:nvSpPr>
          <p:cNvPr id="288" name="Google Shape;288;g1ec589d2d6a_1_10"/>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289" name="Google Shape;289;g1ec589d2d6a_1_1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31</a:t>
            </a:fld>
            <a:endParaRPr/>
          </a:p>
        </p:txBody>
      </p:sp>
      <p:pic>
        <p:nvPicPr>
          <p:cNvPr id="290" name="Google Shape;290;g1ec589d2d6a_1_10"/>
          <p:cNvPicPr preferRelativeResize="0"/>
          <p:nvPr/>
        </p:nvPicPr>
        <p:blipFill>
          <a:blip r:embed="rId3">
            <a:alphaModFix/>
          </a:blip>
          <a:stretch>
            <a:fillRect/>
          </a:stretch>
        </p:blipFill>
        <p:spPr>
          <a:xfrm>
            <a:off x="785825" y="1258775"/>
            <a:ext cx="7729525" cy="5234100"/>
          </a:xfrm>
          <a:prstGeom prst="rect">
            <a:avLst/>
          </a:prstGeom>
          <a:noFill/>
          <a:ln>
            <a:noFill/>
          </a:ln>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ec589d2d6a_1_23"/>
          <p:cNvSpPr txBox="1">
            <a:spLocks noGrp="1"/>
          </p:cNvSpPr>
          <p:nvPr>
            <p:ph type="title"/>
          </p:nvPr>
        </p:nvSpPr>
        <p:spPr>
          <a:xfrm>
            <a:off x="628650" y="893824"/>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CACHE: 4X4B con 3 Quick Access</a:t>
            </a:r>
            <a:endParaRPr b="1">
              <a:solidFill>
                <a:srgbClr val="238935"/>
              </a:solidFill>
              <a:latin typeface="Arial"/>
              <a:ea typeface="Arial"/>
              <a:cs typeface="Arial"/>
              <a:sym typeface="Arial"/>
            </a:endParaRPr>
          </a:p>
        </p:txBody>
      </p:sp>
      <p:sp>
        <p:nvSpPr>
          <p:cNvPr id="296" name="Google Shape;296;g1ec589d2d6a_1_23"/>
          <p:cNvSpPr txBox="1">
            <a:spLocks noGrp="1"/>
          </p:cNvSpPr>
          <p:nvPr>
            <p:ph type="body" idx="1"/>
          </p:nvPr>
        </p:nvSpPr>
        <p:spPr>
          <a:xfrm>
            <a:off x="628650" y="1732350"/>
            <a:ext cx="7886700" cy="44445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s-MX" sz="2000">
                <a:latin typeface="Arial"/>
                <a:ea typeface="Arial"/>
                <a:cs typeface="Arial"/>
                <a:sym typeface="Arial"/>
              </a:rPr>
              <a:t>La función principal de la cache es almacenar temporalmente datos e instrucciones frecuentemente utilizados por la CPU para un acceso más rápido que desde la memoria principal. Un Caché de 4 líneas de 4 bits, con 3 registros de acceso rápido, se asemeja a la RAM 4x4B, pero está diseñado exclusivamente para almacenar variables (no código). Tiene entradas directas a r0, r1 y r2 con controles para activar o desactivar la escritura en cada registro. Su propósito es asignar y obtener varios datos en un solo pulso de reloj, proporcionando eficiencia en el acceso a datos.</a:t>
            </a:r>
            <a:endParaRPr sz="2000">
              <a:latin typeface="Arial"/>
              <a:ea typeface="Arial"/>
              <a:cs typeface="Arial"/>
              <a:sym typeface="Arial"/>
            </a:endParaRPr>
          </a:p>
        </p:txBody>
      </p:sp>
      <p:sp>
        <p:nvSpPr>
          <p:cNvPr id="297" name="Google Shape;297;g1ec589d2d6a_1_23"/>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32</a:t>
            </a:fld>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ec589d2d6a_1_29"/>
          <p:cNvSpPr txBox="1">
            <a:spLocks noGrp="1"/>
          </p:cNvSpPr>
          <p:nvPr>
            <p:ph type="title"/>
          </p:nvPr>
        </p:nvSpPr>
        <p:spPr>
          <a:xfrm>
            <a:off x="628650" y="893799"/>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s-MX" b="1">
                <a:solidFill>
                  <a:srgbClr val="238935"/>
                </a:solidFill>
                <a:latin typeface="Arial"/>
                <a:ea typeface="Arial"/>
                <a:cs typeface="Arial"/>
                <a:sym typeface="Arial"/>
              </a:rPr>
              <a:t>CACHE: 4X4B con 3 Quick Access</a:t>
            </a:r>
            <a:endParaRPr b="1">
              <a:solidFill>
                <a:srgbClr val="238935"/>
              </a:solidFill>
              <a:latin typeface="Arial"/>
              <a:ea typeface="Arial"/>
              <a:cs typeface="Arial"/>
              <a:sym typeface="Arial"/>
            </a:endParaRPr>
          </a:p>
        </p:txBody>
      </p:sp>
      <p:sp>
        <p:nvSpPr>
          <p:cNvPr id="303" name="Google Shape;303;g1ec589d2d6a_1_29"/>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04" name="Google Shape;304;g1ec589d2d6a_1_29"/>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33</a:t>
            </a:fld>
            <a:endParaRPr/>
          </a:p>
        </p:txBody>
      </p:sp>
      <p:pic>
        <p:nvPicPr>
          <p:cNvPr id="305" name="Google Shape;305;g1ec589d2d6a_1_29"/>
          <p:cNvPicPr preferRelativeResize="0"/>
          <p:nvPr/>
        </p:nvPicPr>
        <p:blipFill>
          <a:blip r:embed="rId3">
            <a:alphaModFix/>
          </a:blip>
          <a:stretch>
            <a:fillRect/>
          </a:stretch>
        </p:blipFill>
        <p:spPr>
          <a:xfrm>
            <a:off x="756450" y="1946675"/>
            <a:ext cx="7631099" cy="4018350"/>
          </a:xfrm>
          <a:prstGeom prst="rect">
            <a:avLst/>
          </a:prstGeom>
          <a:noFill/>
          <a:ln>
            <a:noFill/>
          </a:ln>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ec589d2d6a_1_108"/>
          <p:cNvSpPr txBox="1">
            <a:spLocks noGrp="1"/>
          </p:cNvSpPr>
          <p:nvPr>
            <p:ph type="title"/>
          </p:nvPr>
        </p:nvSpPr>
        <p:spPr>
          <a:xfrm>
            <a:off x="628650" y="893799"/>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s-MX" b="1">
                <a:solidFill>
                  <a:srgbClr val="238935"/>
                </a:solidFill>
                <a:latin typeface="Arial"/>
                <a:ea typeface="Arial"/>
                <a:cs typeface="Arial"/>
                <a:sym typeface="Arial"/>
              </a:rPr>
              <a:t>CACHE: 4X4B con 3 Quick Access</a:t>
            </a:r>
            <a:endParaRPr b="1">
              <a:solidFill>
                <a:srgbClr val="238935"/>
              </a:solidFill>
              <a:latin typeface="Arial"/>
              <a:ea typeface="Arial"/>
              <a:cs typeface="Arial"/>
              <a:sym typeface="Arial"/>
            </a:endParaRPr>
          </a:p>
        </p:txBody>
      </p:sp>
      <p:sp>
        <p:nvSpPr>
          <p:cNvPr id="311" name="Google Shape;311;g1ec589d2d6a_1_108"/>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12" name="Google Shape;312;g1ec589d2d6a_1_10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34</a:t>
            </a:fld>
            <a:endParaRPr/>
          </a:p>
        </p:txBody>
      </p:sp>
      <p:pic>
        <p:nvPicPr>
          <p:cNvPr id="313" name="Google Shape;313;g1ec589d2d6a_1_108"/>
          <p:cNvPicPr preferRelativeResize="0"/>
          <p:nvPr/>
        </p:nvPicPr>
        <p:blipFill>
          <a:blip r:embed="rId3">
            <a:alphaModFix/>
          </a:blip>
          <a:stretch>
            <a:fillRect/>
          </a:stretch>
        </p:blipFill>
        <p:spPr>
          <a:xfrm>
            <a:off x="628650" y="2018100"/>
            <a:ext cx="7886700" cy="4158850"/>
          </a:xfrm>
          <a:prstGeom prst="rect">
            <a:avLst/>
          </a:prstGeom>
          <a:noFill/>
          <a:ln>
            <a:noFill/>
          </a:ln>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ec589d2d6a_1_35"/>
          <p:cNvSpPr txBox="1">
            <a:spLocks noGrp="1"/>
          </p:cNvSpPr>
          <p:nvPr>
            <p:ph type="title"/>
          </p:nvPr>
        </p:nvSpPr>
        <p:spPr>
          <a:xfrm>
            <a:off x="628650" y="893670"/>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CACHE: 8X4B con 3 Quick Access</a:t>
            </a:r>
            <a:endParaRPr b="1">
              <a:solidFill>
                <a:srgbClr val="238935"/>
              </a:solidFill>
              <a:latin typeface="Arial"/>
              <a:ea typeface="Arial"/>
              <a:cs typeface="Arial"/>
              <a:sym typeface="Arial"/>
            </a:endParaRPr>
          </a:p>
        </p:txBody>
      </p:sp>
      <p:sp>
        <p:nvSpPr>
          <p:cNvPr id="319" name="Google Shape;319;g1ec589d2d6a_1_35"/>
          <p:cNvSpPr txBox="1">
            <a:spLocks noGrp="1"/>
          </p:cNvSpPr>
          <p:nvPr>
            <p:ph type="body" idx="1"/>
          </p:nvPr>
        </p:nvSpPr>
        <p:spPr>
          <a:xfrm>
            <a:off x="628650" y="1768075"/>
            <a:ext cx="7886700" cy="44091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El Caché de 8 Lineas (Registros) de 4 Bits con 3 Registros de Acceso Rápido, es similar a la RAM 8x4B, solamente que el caché está diseñado para solo almacenar variables, no código, y con la finalidad de poner asignar y obtener varias datos en un mismo pulso de reloj. Por lo que tiene unas entradas directas a r0, r1 y r2, con una entrada extra cada uno para activar o desactivar la escritura del registro, y una salida directa a cada uno de los registros de acceso rápido.</a:t>
            </a:r>
            <a:endParaRPr sz="2000"/>
          </a:p>
        </p:txBody>
      </p:sp>
      <p:sp>
        <p:nvSpPr>
          <p:cNvPr id="320" name="Google Shape;320;g1ec589d2d6a_1_35"/>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35</a:t>
            </a:fld>
            <a:endParaRP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ec589d2d6a_1_41"/>
          <p:cNvSpPr txBox="1">
            <a:spLocks noGrp="1"/>
          </p:cNvSpPr>
          <p:nvPr>
            <p:ph type="title"/>
          </p:nvPr>
        </p:nvSpPr>
        <p:spPr>
          <a:xfrm>
            <a:off x="628650" y="893669"/>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CACHE: 8X4B con 3 Quick Access</a:t>
            </a:r>
            <a:endParaRPr b="1">
              <a:solidFill>
                <a:srgbClr val="238935"/>
              </a:solidFill>
              <a:latin typeface="Arial"/>
              <a:ea typeface="Arial"/>
              <a:cs typeface="Arial"/>
              <a:sym typeface="Arial"/>
            </a:endParaRPr>
          </a:p>
        </p:txBody>
      </p:sp>
      <p:sp>
        <p:nvSpPr>
          <p:cNvPr id="326" name="Google Shape;326;g1ec589d2d6a_1_41"/>
          <p:cNvSpPr txBox="1">
            <a:spLocks noGrp="1"/>
          </p:cNvSpPr>
          <p:nvPr>
            <p:ph type="body" idx="1"/>
          </p:nvPr>
        </p:nvSpPr>
        <p:spPr>
          <a:xfrm>
            <a:off x="628650" y="1644599"/>
            <a:ext cx="7886700" cy="4532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27" name="Google Shape;327;g1ec589d2d6a_1_41"/>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36</a:t>
            </a:fld>
            <a:endParaRPr/>
          </a:p>
        </p:txBody>
      </p:sp>
      <p:pic>
        <p:nvPicPr>
          <p:cNvPr id="328" name="Google Shape;328;g1ec589d2d6a_1_41"/>
          <p:cNvPicPr preferRelativeResize="0"/>
          <p:nvPr/>
        </p:nvPicPr>
        <p:blipFill>
          <a:blip r:embed="rId3">
            <a:alphaModFix/>
          </a:blip>
          <a:stretch>
            <a:fillRect/>
          </a:stretch>
        </p:blipFill>
        <p:spPr>
          <a:xfrm>
            <a:off x="628650" y="1814675"/>
            <a:ext cx="7886700" cy="4192254"/>
          </a:xfrm>
          <a:prstGeom prst="rect">
            <a:avLst/>
          </a:prstGeom>
          <a:noFill/>
          <a:ln>
            <a:noFill/>
          </a:ln>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ec589d2d6a_1_117"/>
          <p:cNvSpPr txBox="1">
            <a:spLocks noGrp="1"/>
          </p:cNvSpPr>
          <p:nvPr>
            <p:ph type="title"/>
          </p:nvPr>
        </p:nvSpPr>
        <p:spPr>
          <a:xfrm>
            <a:off x="628650" y="893669"/>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CACHE: 8X4B con 3 Quick Access</a:t>
            </a:r>
            <a:endParaRPr b="1">
              <a:solidFill>
                <a:srgbClr val="238935"/>
              </a:solidFill>
              <a:latin typeface="Arial"/>
              <a:ea typeface="Arial"/>
              <a:cs typeface="Arial"/>
              <a:sym typeface="Arial"/>
            </a:endParaRPr>
          </a:p>
        </p:txBody>
      </p:sp>
      <p:sp>
        <p:nvSpPr>
          <p:cNvPr id="334" name="Google Shape;334;g1ec589d2d6a_1_117"/>
          <p:cNvSpPr txBox="1">
            <a:spLocks noGrp="1"/>
          </p:cNvSpPr>
          <p:nvPr>
            <p:ph type="body" idx="1"/>
          </p:nvPr>
        </p:nvSpPr>
        <p:spPr>
          <a:xfrm>
            <a:off x="628650" y="1644599"/>
            <a:ext cx="7886700" cy="4532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35" name="Google Shape;335;g1ec589d2d6a_1_117"/>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37</a:t>
            </a:fld>
            <a:endParaRPr/>
          </a:p>
        </p:txBody>
      </p:sp>
      <p:pic>
        <p:nvPicPr>
          <p:cNvPr id="336" name="Google Shape;336;g1ec589d2d6a_1_117"/>
          <p:cNvPicPr preferRelativeResize="0"/>
          <p:nvPr/>
        </p:nvPicPr>
        <p:blipFill>
          <a:blip r:embed="rId3">
            <a:alphaModFix/>
          </a:blip>
          <a:stretch>
            <a:fillRect/>
          </a:stretch>
        </p:blipFill>
        <p:spPr>
          <a:xfrm>
            <a:off x="707238" y="1803800"/>
            <a:ext cx="7729525" cy="4689075"/>
          </a:xfrm>
          <a:prstGeom prst="rect">
            <a:avLst/>
          </a:prstGeom>
          <a:noFill/>
          <a:ln>
            <a:noFill/>
          </a:ln>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ec589d2d6a_1_47"/>
          <p:cNvSpPr txBox="1">
            <a:spLocks noGrp="1"/>
          </p:cNvSpPr>
          <p:nvPr>
            <p:ph type="title"/>
          </p:nvPr>
        </p:nvSpPr>
        <p:spPr>
          <a:xfrm>
            <a:off x="628650" y="893670"/>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PROCESADOR: Modos De Trabajo</a:t>
            </a:r>
            <a:endParaRPr b="1">
              <a:solidFill>
                <a:srgbClr val="238935"/>
              </a:solidFill>
              <a:latin typeface="Arial"/>
              <a:ea typeface="Arial"/>
              <a:cs typeface="Arial"/>
              <a:sym typeface="Arial"/>
            </a:endParaRPr>
          </a:p>
        </p:txBody>
      </p:sp>
      <p:sp>
        <p:nvSpPr>
          <p:cNvPr id="342" name="Google Shape;342;g1ec589d2d6a_1_47"/>
          <p:cNvSpPr txBox="1">
            <a:spLocks noGrp="1"/>
          </p:cNvSpPr>
          <p:nvPr>
            <p:ph type="body" idx="1"/>
          </p:nvPr>
        </p:nvSpPr>
        <p:spPr>
          <a:xfrm>
            <a:off x="628650" y="1893099"/>
            <a:ext cx="7886700" cy="4284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Los modos de trabajo del procesador, se dividen en Procesamiento en  tiempo real, Ejecución, Programación y Edición. Estos modos se seleccionan fuera del código del procesador, ya que solo depende de las entradas del usuario.</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355600" algn="just" rtl="0">
              <a:lnSpc>
                <a:spcPct val="115000"/>
              </a:lnSpc>
              <a:spcBef>
                <a:spcPts val="0"/>
              </a:spcBef>
              <a:spcAft>
                <a:spcPts val="0"/>
              </a:spcAft>
              <a:buSzPts val="2000"/>
              <a:buChar char="●"/>
            </a:pPr>
            <a:r>
              <a:rPr lang="es-MX" sz="2000">
                <a:latin typeface="Arial"/>
                <a:ea typeface="Arial"/>
                <a:cs typeface="Arial"/>
                <a:sym typeface="Arial"/>
              </a:rPr>
              <a:t>Modo de Procesamiento en tiempo real.</a:t>
            </a:r>
            <a:endParaRPr sz="2000">
              <a:latin typeface="Arial"/>
              <a:ea typeface="Arial"/>
              <a:cs typeface="Arial"/>
              <a:sym typeface="Arial"/>
            </a:endParaRPr>
          </a:p>
          <a:p>
            <a:pPr marL="457200" lvl="0" indent="-355600" algn="just" rtl="0">
              <a:lnSpc>
                <a:spcPct val="115000"/>
              </a:lnSpc>
              <a:spcBef>
                <a:spcPts val="0"/>
              </a:spcBef>
              <a:spcAft>
                <a:spcPts val="0"/>
              </a:spcAft>
              <a:buSzPts val="2000"/>
              <a:buChar char="●"/>
            </a:pPr>
            <a:r>
              <a:rPr lang="es-MX" sz="2000">
                <a:latin typeface="Arial"/>
                <a:ea typeface="Arial"/>
                <a:cs typeface="Arial"/>
                <a:sym typeface="Arial"/>
              </a:rPr>
              <a:t>Modo de Ejecución.</a:t>
            </a:r>
            <a:endParaRPr sz="2000">
              <a:latin typeface="Arial"/>
              <a:ea typeface="Arial"/>
              <a:cs typeface="Arial"/>
              <a:sym typeface="Arial"/>
            </a:endParaRPr>
          </a:p>
          <a:p>
            <a:pPr marL="457200" lvl="0" indent="-355600" algn="just" rtl="0">
              <a:lnSpc>
                <a:spcPct val="115000"/>
              </a:lnSpc>
              <a:spcBef>
                <a:spcPts val="0"/>
              </a:spcBef>
              <a:spcAft>
                <a:spcPts val="0"/>
              </a:spcAft>
              <a:buSzPts val="2000"/>
              <a:buChar char="●"/>
            </a:pPr>
            <a:r>
              <a:rPr lang="es-MX" sz="2000">
                <a:latin typeface="Arial"/>
                <a:ea typeface="Arial"/>
                <a:cs typeface="Arial"/>
                <a:sym typeface="Arial"/>
              </a:rPr>
              <a:t>Modo de Programación.</a:t>
            </a:r>
            <a:endParaRPr sz="2000">
              <a:latin typeface="Arial"/>
              <a:ea typeface="Arial"/>
              <a:cs typeface="Arial"/>
              <a:sym typeface="Arial"/>
            </a:endParaRPr>
          </a:p>
          <a:p>
            <a:pPr marL="457200" lvl="0" indent="-355600" algn="just" rtl="0">
              <a:lnSpc>
                <a:spcPct val="115000"/>
              </a:lnSpc>
              <a:spcBef>
                <a:spcPts val="0"/>
              </a:spcBef>
              <a:spcAft>
                <a:spcPts val="0"/>
              </a:spcAft>
              <a:buSzPts val="2000"/>
              <a:buChar char="●"/>
            </a:pPr>
            <a:r>
              <a:rPr lang="es-MX" sz="2000">
                <a:latin typeface="Arial"/>
                <a:ea typeface="Arial"/>
                <a:cs typeface="Arial"/>
                <a:sym typeface="Arial"/>
              </a:rPr>
              <a:t>Modo de Edición.</a:t>
            </a:r>
            <a:endParaRPr sz="2000">
              <a:latin typeface="Arial"/>
              <a:ea typeface="Arial"/>
              <a:cs typeface="Arial"/>
              <a:sym typeface="Arial"/>
            </a:endParaRPr>
          </a:p>
        </p:txBody>
      </p:sp>
      <p:sp>
        <p:nvSpPr>
          <p:cNvPr id="343" name="Google Shape;343;g1ec589d2d6a_1_47"/>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38</a:t>
            </a:fld>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ec589d2d6a_1_53"/>
          <p:cNvSpPr txBox="1">
            <a:spLocks noGrp="1"/>
          </p:cNvSpPr>
          <p:nvPr>
            <p:ph type="title"/>
          </p:nvPr>
        </p:nvSpPr>
        <p:spPr>
          <a:xfrm>
            <a:off x="628650" y="865271"/>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5000"/>
              </a:lnSpc>
              <a:spcBef>
                <a:spcPts val="0"/>
              </a:spcBef>
              <a:spcAft>
                <a:spcPts val="0"/>
              </a:spcAft>
              <a:buClr>
                <a:schemeClr val="dk1"/>
              </a:buClr>
              <a:buSzPts val="619"/>
              <a:buFont typeface="Arial"/>
              <a:buNone/>
            </a:pPr>
            <a:r>
              <a:rPr lang="es-MX" b="1">
                <a:solidFill>
                  <a:srgbClr val="238935"/>
                </a:solidFill>
                <a:latin typeface="Arial"/>
                <a:ea typeface="Arial"/>
                <a:cs typeface="Arial"/>
                <a:sym typeface="Arial"/>
              </a:rPr>
              <a:t>Construcción del Código Assembly de 3 Segmentos</a:t>
            </a:r>
            <a:endParaRPr b="1">
              <a:solidFill>
                <a:srgbClr val="238935"/>
              </a:solidFill>
              <a:latin typeface="Arial"/>
              <a:ea typeface="Arial"/>
              <a:cs typeface="Arial"/>
              <a:sym typeface="Arial"/>
            </a:endParaRPr>
          </a:p>
        </p:txBody>
      </p:sp>
      <p:sp>
        <p:nvSpPr>
          <p:cNvPr id="349" name="Google Shape;349;g1ec589d2d6a_1_53"/>
          <p:cNvSpPr txBox="1">
            <a:spLocks noGrp="1"/>
          </p:cNvSpPr>
          <p:nvPr>
            <p:ph type="body" idx="1"/>
          </p:nvPr>
        </p:nvSpPr>
        <p:spPr>
          <a:xfrm>
            <a:off x="628650" y="1785950"/>
            <a:ext cx="7886700" cy="4390800"/>
          </a:xfrm>
          <a:prstGeom prst="rect">
            <a:avLst/>
          </a:prstGeom>
          <a:noFill/>
          <a:ln>
            <a:noFill/>
          </a:ln>
        </p:spPr>
        <p:txBody>
          <a:bodyPr spcFirstLastPara="1" wrap="square" lIns="91425" tIns="45700" rIns="91425" bIns="45700" anchor="t" anchorCtr="0">
            <a:noAutofit/>
          </a:bodyPr>
          <a:lstStyle/>
          <a:p>
            <a:pPr marL="0" lvl="0" indent="0" algn="just" rtl="0">
              <a:lnSpc>
                <a:spcPct val="105000"/>
              </a:lnSpc>
              <a:spcBef>
                <a:spcPts val="0"/>
              </a:spcBef>
              <a:spcAft>
                <a:spcPts val="0"/>
              </a:spcAft>
              <a:buNone/>
            </a:pPr>
            <a:r>
              <a:rPr lang="es-MX" sz="2000">
                <a:latin typeface="Arial"/>
                <a:ea typeface="Arial"/>
                <a:cs typeface="Arial"/>
                <a:sym typeface="Arial"/>
              </a:rPr>
              <a:t>Para realizar la tabla de funciones primero se debe determinar el tamaño de una línea de código, siendo el tamaño de 4 bits el mínimo para que puedan alcanzar la cantidad deseada de operaciones, luego se le añaden 8 bits a una linea de codigo ya que para realizar las operaciones necesitamos de 0 a 2 datos, por que tenemos que determinar con qué valores se van a realizar las operaciones, así que para cumplir todas las instrucciones, necesitamos un mínimo de 12B para que se puedan comprimir todas las instrucciones.</a:t>
            </a:r>
            <a:endParaRPr sz="2000">
              <a:latin typeface="Arial"/>
              <a:ea typeface="Arial"/>
              <a:cs typeface="Arial"/>
              <a:sym typeface="Arial"/>
            </a:endParaRPr>
          </a:p>
          <a:p>
            <a:pPr marL="0" lvl="0" indent="0" algn="just" rtl="0">
              <a:lnSpc>
                <a:spcPct val="105000"/>
              </a:lnSpc>
              <a:spcBef>
                <a:spcPts val="0"/>
              </a:spcBef>
              <a:spcAft>
                <a:spcPts val="0"/>
              </a:spcAft>
              <a:buSzPts val="688"/>
              <a:buNone/>
            </a:pPr>
            <a:endParaRPr sz="2000">
              <a:latin typeface="Arial"/>
              <a:ea typeface="Arial"/>
              <a:cs typeface="Arial"/>
              <a:sym typeface="Arial"/>
            </a:endParaRPr>
          </a:p>
          <a:p>
            <a:pPr marL="0" lvl="0" indent="0" algn="just" rtl="0">
              <a:lnSpc>
                <a:spcPct val="105000"/>
              </a:lnSpc>
              <a:spcBef>
                <a:spcPts val="0"/>
              </a:spcBef>
              <a:spcAft>
                <a:spcPts val="0"/>
              </a:spcAft>
              <a:buNone/>
            </a:pPr>
            <a:r>
              <a:rPr lang="es-MX" sz="2000">
                <a:latin typeface="Arial"/>
                <a:ea typeface="Arial"/>
                <a:cs typeface="Arial"/>
                <a:sym typeface="Arial"/>
              </a:rPr>
              <a:t>Por lo antes explicado, el código se divide en 3 segmentos, el comando, la variable A y la variable B, cada uno contando con 4 bits. Lo cual le da el nombre de Lenguaje de 3 Segmentos, o Trees Assembly, debido a que el acrónimo (3s) suena parecido al inglés Trees.</a:t>
            </a:r>
            <a:endParaRPr sz="2000">
              <a:latin typeface="Arial"/>
              <a:ea typeface="Arial"/>
              <a:cs typeface="Arial"/>
              <a:sym typeface="Arial"/>
            </a:endParaRPr>
          </a:p>
        </p:txBody>
      </p:sp>
      <p:sp>
        <p:nvSpPr>
          <p:cNvPr id="350" name="Google Shape;350;g1ec589d2d6a_1_53"/>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39</a:t>
            </a:fld>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1ec5d920490_4_26"/>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Introducción</a:t>
            </a:r>
            <a:endParaRPr b="1">
              <a:solidFill>
                <a:srgbClr val="238935"/>
              </a:solidFill>
              <a:latin typeface="Arial"/>
              <a:ea typeface="Arial"/>
              <a:cs typeface="Arial"/>
              <a:sym typeface="Arial"/>
            </a:endParaRPr>
          </a:p>
        </p:txBody>
      </p:sp>
      <p:sp>
        <p:nvSpPr>
          <p:cNvPr id="79" name="Google Shape;79;g1ec5d920490_4_26"/>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200"/>
              </a:spcBef>
              <a:spcAft>
                <a:spcPts val="0"/>
              </a:spcAft>
              <a:buSzPts val="605"/>
              <a:buNone/>
            </a:pPr>
            <a:r>
              <a:rPr lang="es-MX" sz="1360" b="1">
                <a:latin typeface="Arial"/>
                <a:ea typeface="Arial"/>
                <a:cs typeface="Arial"/>
                <a:sym typeface="Arial"/>
              </a:rPr>
              <a:t>1.</a:t>
            </a:r>
            <a:r>
              <a:rPr lang="es-MX" sz="1085">
                <a:latin typeface="Arial"/>
                <a:ea typeface="Arial"/>
                <a:cs typeface="Arial"/>
                <a:sym typeface="Arial"/>
              </a:rPr>
              <a:t>    </a:t>
            </a:r>
            <a:r>
              <a:rPr lang="es-MX" sz="1360" b="1">
                <a:latin typeface="Arial"/>
                <a:ea typeface="Arial"/>
                <a:cs typeface="Arial"/>
                <a:sym typeface="Arial"/>
              </a:rPr>
              <a:t>Conocimientos iniciales</a:t>
            </a:r>
            <a:endParaRPr sz="1360" b="1">
              <a:latin typeface="Arial"/>
              <a:ea typeface="Arial"/>
              <a:cs typeface="Arial"/>
              <a:sym typeface="Arial"/>
            </a:endParaRPr>
          </a:p>
          <a:p>
            <a:pPr marL="0" lvl="0" indent="0" algn="l" rtl="0">
              <a:lnSpc>
                <a:spcPct val="80000"/>
              </a:lnSpc>
              <a:spcBef>
                <a:spcPts val="1200"/>
              </a:spcBef>
              <a:spcAft>
                <a:spcPts val="0"/>
              </a:spcAft>
              <a:buClr>
                <a:schemeClr val="dk1"/>
              </a:buClr>
              <a:buSzPts val="605"/>
              <a:buFont typeface="Arial"/>
              <a:buNone/>
            </a:pPr>
            <a:endParaRPr sz="1360" b="1">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a.</a:t>
            </a:r>
            <a:r>
              <a:rPr lang="es-MX" sz="1085">
                <a:latin typeface="Arial"/>
                <a:ea typeface="Arial"/>
                <a:cs typeface="Arial"/>
                <a:sym typeface="Arial"/>
              </a:rPr>
              <a:t>  	</a:t>
            </a:r>
            <a:r>
              <a:rPr lang="es-MX" sz="1305">
                <a:latin typeface="Arial"/>
                <a:ea typeface="Arial"/>
                <a:cs typeface="Arial"/>
                <a:sym typeface="Arial"/>
              </a:rPr>
              <a:t>Creación de Compuertas lógicas a partir de transistores</a:t>
            </a:r>
            <a:endParaRPr sz="1305">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b.	Buffer de 3 estados</a:t>
            </a:r>
            <a:endParaRPr sz="1305">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c. 	Sistema de Complemento de 2.</a:t>
            </a:r>
            <a:endParaRPr sz="1305">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d.</a:t>
            </a:r>
            <a:r>
              <a:rPr lang="es-MX" sz="1085">
                <a:latin typeface="Arial"/>
                <a:ea typeface="Arial"/>
                <a:cs typeface="Arial"/>
                <a:sym typeface="Arial"/>
              </a:rPr>
              <a:t> 	</a:t>
            </a:r>
            <a:r>
              <a:rPr lang="es-MX" sz="1305">
                <a:latin typeface="Arial"/>
                <a:ea typeface="Arial"/>
                <a:cs typeface="Arial"/>
                <a:sym typeface="Arial"/>
              </a:rPr>
              <a:t>1B Multiplexer</a:t>
            </a:r>
            <a:endParaRPr sz="1305">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e.</a:t>
            </a:r>
            <a:r>
              <a:rPr lang="es-MX" sz="1085">
                <a:latin typeface="Arial"/>
                <a:ea typeface="Arial"/>
                <a:cs typeface="Arial"/>
                <a:sym typeface="Arial"/>
              </a:rPr>
              <a:t>  	</a:t>
            </a:r>
            <a:r>
              <a:rPr lang="es-MX" sz="1305">
                <a:latin typeface="Arial"/>
                <a:ea typeface="Arial"/>
                <a:cs typeface="Arial"/>
                <a:sym typeface="Arial"/>
              </a:rPr>
              <a:t>4B Multiplexer </a:t>
            </a:r>
            <a:endParaRPr sz="1360" b="1">
              <a:latin typeface="Arial"/>
              <a:ea typeface="Arial"/>
              <a:cs typeface="Arial"/>
              <a:sym typeface="Arial"/>
            </a:endParaRPr>
          </a:p>
          <a:p>
            <a:pPr marL="0" lvl="0" indent="0" algn="l" rtl="0">
              <a:lnSpc>
                <a:spcPct val="80000"/>
              </a:lnSpc>
              <a:spcBef>
                <a:spcPts val="1200"/>
              </a:spcBef>
              <a:spcAft>
                <a:spcPts val="0"/>
              </a:spcAft>
              <a:buSzPts val="605"/>
              <a:buNone/>
            </a:pPr>
            <a:r>
              <a:rPr lang="es-MX" sz="1360" b="1">
                <a:latin typeface="Arial"/>
                <a:ea typeface="Arial"/>
                <a:cs typeface="Arial"/>
                <a:sym typeface="Arial"/>
              </a:rPr>
              <a:t>2.</a:t>
            </a:r>
            <a:r>
              <a:rPr lang="es-MX" sz="1085">
                <a:latin typeface="Arial"/>
                <a:ea typeface="Arial"/>
                <a:cs typeface="Arial"/>
                <a:sym typeface="Arial"/>
              </a:rPr>
              <a:t>     </a:t>
            </a:r>
            <a:r>
              <a:rPr lang="es-MX" sz="1360" b="1">
                <a:latin typeface="Arial"/>
                <a:ea typeface="Arial"/>
                <a:cs typeface="Arial"/>
                <a:sym typeface="Arial"/>
              </a:rPr>
              <a:t>Unidad Aritmética Lógica</a:t>
            </a:r>
            <a:endParaRPr sz="1360" b="1">
              <a:latin typeface="Arial"/>
              <a:ea typeface="Arial"/>
              <a:cs typeface="Arial"/>
              <a:sym typeface="Arial"/>
            </a:endParaRPr>
          </a:p>
          <a:p>
            <a:pPr marL="0" lvl="0" indent="0" algn="l" rtl="0">
              <a:lnSpc>
                <a:spcPct val="80000"/>
              </a:lnSpc>
              <a:spcBef>
                <a:spcPts val="1200"/>
              </a:spcBef>
              <a:spcAft>
                <a:spcPts val="0"/>
              </a:spcAft>
              <a:buClr>
                <a:schemeClr val="dk1"/>
              </a:buClr>
              <a:buSzPts val="605"/>
              <a:buFont typeface="Arial"/>
              <a:buNone/>
            </a:pPr>
            <a:endParaRPr sz="1360" b="1">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a.     Unidad Aritmética</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a:t>
            </a:r>
            <a:r>
              <a:rPr lang="es-MX" sz="1085">
                <a:latin typeface="Arial"/>
                <a:ea typeface="Arial"/>
                <a:cs typeface="Arial"/>
                <a:sym typeface="Arial"/>
              </a:rPr>
              <a:t> </a:t>
            </a:r>
            <a:r>
              <a:rPr lang="es-MX" sz="1305">
                <a:latin typeface="Arial"/>
                <a:ea typeface="Arial"/>
                <a:cs typeface="Arial"/>
                <a:sym typeface="Arial"/>
              </a:rPr>
              <a:t>Full Adder</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ii.</a:t>
            </a:r>
            <a:r>
              <a:rPr lang="es-MX" sz="1085">
                <a:latin typeface="Arial"/>
                <a:ea typeface="Arial"/>
                <a:cs typeface="Arial"/>
                <a:sym typeface="Arial"/>
              </a:rPr>
              <a:t> 	</a:t>
            </a:r>
            <a:r>
              <a:rPr lang="es-MX" sz="1305">
                <a:latin typeface="Arial"/>
                <a:ea typeface="Arial"/>
                <a:cs typeface="Arial"/>
                <a:sym typeface="Arial"/>
              </a:rPr>
              <a:t>4B Adder</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iii.</a:t>
            </a:r>
            <a:r>
              <a:rPr lang="es-MX" sz="1085">
                <a:latin typeface="Arial"/>
                <a:ea typeface="Arial"/>
                <a:cs typeface="Arial"/>
                <a:sym typeface="Arial"/>
              </a:rPr>
              <a:t> 	</a:t>
            </a:r>
            <a:r>
              <a:rPr lang="es-MX" sz="1305">
                <a:latin typeface="Arial"/>
                <a:ea typeface="Arial"/>
                <a:cs typeface="Arial"/>
                <a:sym typeface="Arial"/>
              </a:rPr>
              <a:t>4B Adder / Substracter</a:t>
            </a:r>
            <a:endParaRPr sz="1305">
              <a:latin typeface="Arial"/>
              <a:ea typeface="Arial"/>
              <a:cs typeface="Arial"/>
              <a:sym typeface="Arial"/>
            </a:endParaRPr>
          </a:p>
          <a:p>
            <a:pPr marL="12700" lvl="0" indent="-12700" algn="l" rtl="0">
              <a:lnSpc>
                <a:spcPct val="80000"/>
              </a:lnSpc>
              <a:spcBef>
                <a:spcPts val="0"/>
              </a:spcBef>
              <a:spcAft>
                <a:spcPts val="0"/>
              </a:spcAft>
              <a:buSzPts val="605"/>
              <a:buNone/>
            </a:pPr>
            <a:r>
              <a:rPr lang="es-MX" sz="1085">
                <a:latin typeface="Arial"/>
                <a:ea typeface="Arial"/>
                <a:cs typeface="Arial"/>
                <a:sym typeface="Arial"/>
              </a:rPr>
              <a:t>                                            </a:t>
            </a:r>
            <a:r>
              <a:rPr lang="es-MX" sz="1305">
                <a:latin typeface="Arial"/>
                <a:ea typeface="Arial"/>
                <a:cs typeface="Arial"/>
                <a:sym typeface="Arial"/>
              </a:rPr>
              <a:t>iv.</a:t>
            </a:r>
            <a:r>
              <a:rPr lang="es-MX" sz="1085">
                <a:latin typeface="Arial"/>
                <a:ea typeface="Arial"/>
                <a:cs typeface="Arial"/>
                <a:sym typeface="Arial"/>
              </a:rPr>
              <a:t> 	</a:t>
            </a:r>
            <a:r>
              <a:rPr lang="es-MX" sz="1305">
                <a:latin typeface="Arial"/>
                <a:ea typeface="Arial"/>
                <a:cs typeface="Arial"/>
                <a:sym typeface="Arial"/>
              </a:rPr>
              <a:t>Construcción de la Unidad Aritmética</a:t>
            </a:r>
            <a:endParaRPr sz="1305">
              <a:latin typeface="Arial"/>
              <a:ea typeface="Arial"/>
              <a:cs typeface="Arial"/>
              <a:sym typeface="Arial"/>
            </a:endParaRPr>
          </a:p>
          <a:p>
            <a:pPr marL="914400" lvl="0" indent="0" algn="l" rtl="0">
              <a:lnSpc>
                <a:spcPct val="80000"/>
              </a:lnSpc>
              <a:spcBef>
                <a:spcPts val="0"/>
              </a:spcBef>
              <a:spcAft>
                <a:spcPts val="0"/>
              </a:spcAft>
              <a:buClr>
                <a:schemeClr val="dk1"/>
              </a:buClr>
              <a:buSzPts val="605"/>
              <a:buFont typeface="Arial"/>
              <a:buNone/>
            </a:pPr>
            <a:r>
              <a:rPr lang="es-MX" sz="1360">
                <a:latin typeface="Arial"/>
                <a:ea typeface="Arial"/>
                <a:cs typeface="Arial"/>
                <a:sym typeface="Arial"/>
              </a:rPr>
              <a:t> </a:t>
            </a:r>
            <a:endParaRPr sz="1360">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b.     Unidad Lógica</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a:t>
            </a:r>
            <a:r>
              <a:rPr lang="es-MX" sz="1085">
                <a:latin typeface="Arial"/>
                <a:ea typeface="Arial"/>
                <a:cs typeface="Arial"/>
                <a:sym typeface="Arial"/>
              </a:rPr>
              <a:t> 	</a:t>
            </a:r>
            <a:r>
              <a:rPr lang="es-MX" sz="1305">
                <a:latin typeface="Arial"/>
                <a:ea typeface="Arial"/>
                <a:cs typeface="Arial"/>
                <a:sym typeface="Arial"/>
              </a:rPr>
              <a:t>AND Bitwise (Bit a bit)</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ii.</a:t>
            </a:r>
            <a:r>
              <a:rPr lang="es-MX" sz="1085">
                <a:latin typeface="Arial"/>
                <a:ea typeface="Arial"/>
                <a:cs typeface="Arial"/>
                <a:sym typeface="Arial"/>
              </a:rPr>
              <a:t> 	</a:t>
            </a:r>
            <a:r>
              <a:rPr lang="es-MX" sz="1305">
                <a:latin typeface="Arial"/>
                <a:ea typeface="Arial"/>
                <a:cs typeface="Arial"/>
                <a:sym typeface="Arial"/>
              </a:rPr>
              <a:t>OR Bitwise (Bit a bit)</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r>
              <a:rPr lang="es-MX" sz="1085">
                <a:latin typeface="Arial"/>
                <a:ea typeface="Arial"/>
                <a:cs typeface="Arial"/>
                <a:sym typeface="Arial"/>
              </a:rPr>
              <a:t>                                            </a:t>
            </a:r>
            <a:r>
              <a:rPr lang="es-MX" sz="1305">
                <a:latin typeface="Arial"/>
                <a:ea typeface="Arial"/>
                <a:cs typeface="Arial"/>
                <a:sym typeface="Arial"/>
              </a:rPr>
              <a:t>iii.</a:t>
            </a:r>
            <a:r>
              <a:rPr lang="es-MX" sz="1085">
                <a:latin typeface="Arial"/>
                <a:ea typeface="Arial"/>
                <a:cs typeface="Arial"/>
                <a:sym typeface="Arial"/>
              </a:rPr>
              <a:t> 	</a:t>
            </a:r>
            <a:r>
              <a:rPr lang="es-MX" sz="1305">
                <a:latin typeface="Arial"/>
                <a:ea typeface="Arial"/>
                <a:cs typeface="Arial"/>
                <a:sym typeface="Arial"/>
              </a:rPr>
              <a:t>4B NOT</a:t>
            </a:r>
            <a:endParaRPr sz="1305">
              <a:latin typeface="Arial"/>
              <a:ea typeface="Arial"/>
              <a:cs typeface="Arial"/>
              <a:sym typeface="Arial"/>
            </a:endParaRPr>
          </a:p>
          <a:p>
            <a:pPr marL="12700" lvl="0" indent="-12700" algn="l" rtl="0">
              <a:lnSpc>
                <a:spcPct val="80000"/>
              </a:lnSpc>
              <a:spcBef>
                <a:spcPts val="0"/>
              </a:spcBef>
              <a:spcAft>
                <a:spcPts val="0"/>
              </a:spcAft>
              <a:buSzPts val="605"/>
              <a:buNone/>
            </a:pPr>
            <a:r>
              <a:rPr lang="es-MX" sz="1085">
                <a:latin typeface="Arial"/>
                <a:ea typeface="Arial"/>
                <a:cs typeface="Arial"/>
                <a:sym typeface="Arial"/>
              </a:rPr>
              <a:t>                                            </a:t>
            </a:r>
            <a:r>
              <a:rPr lang="es-MX" sz="1305">
                <a:latin typeface="Arial"/>
                <a:ea typeface="Arial"/>
                <a:cs typeface="Arial"/>
                <a:sym typeface="Arial"/>
              </a:rPr>
              <a:t>iv.</a:t>
            </a:r>
            <a:r>
              <a:rPr lang="es-MX" sz="1085">
                <a:latin typeface="Arial"/>
                <a:ea typeface="Arial"/>
                <a:cs typeface="Arial"/>
                <a:sym typeface="Arial"/>
              </a:rPr>
              <a:t> 	</a:t>
            </a:r>
            <a:r>
              <a:rPr lang="es-MX" sz="1305">
                <a:latin typeface="Arial"/>
                <a:ea typeface="Arial"/>
                <a:cs typeface="Arial"/>
                <a:sym typeface="Arial"/>
              </a:rPr>
              <a:t>Construcción de la Unidad Lógica</a:t>
            </a:r>
            <a:endParaRPr sz="1305">
              <a:latin typeface="Arial"/>
              <a:ea typeface="Arial"/>
              <a:cs typeface="Arial"/>
              <a:sym typeface="Arial"/>
            </a:endParaRPr>
          </a:p>
          <a:p>
            <a:pPr marL="914400" lvl="0" indent="0" algn="l" rtl="0">
              <a:lnSpc>
                <a:spcPct val="80000"/>
              </a:lnSpc>
              <a:spcBef>
                <a:spcPts val="0"/>
              </a:spcBef>
              <a:spcAft>
                <a:spcPts val="0"/>
              </a:spcAft>
              <a:buClr>
                <a:schemeClr val="dk1"/>
              </a:buClr>
              <a:buSzPts val="605"/>
              <a:buFont typeface="Arial"/>
              <a:buNone/>
            </a:pPr>
            <a:r>
              <a:rPr lang="es-MX" sz="1360">
                <a:latin typeface="Arial"/>
                <a:ea typeface="Arial"/>
                <a:cs typeface="Arial"/>
                <a:sym typeface="Arial"/>
              </a:rPr>
              <a:t> </a:t>
            </a:r>
            <a:endParaRPr sz="1360">
              <a:latin typeface="Arial"/>
              <a:ea typeface="Arial"/>
              <a:cs typeface="Arial"/>
              <a:sym typeface="Arial"/>
            </a:endParaRPr>
          </a:p>
          <a:p>
            <a:pPr marL="457200" lvl="0" indent="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c.     Comparador</a:t>
            </a:r>
            <a:endParaRPr sz="1305">
              <a:latin typeface="Arial"/>
              <a:ea typeface="Arial"/>
              <a:cs typeface="Arial"/>
              <a:sym typeface="Arial"/>
            </a:endParaRPr>
          </a:p>
          <a:p>
            <a:pPr marL="12700" lvl="0" indent="-12700" algn="l" rtl="0">
              <a:lnSpc>
                <a:spcPct val="80000"/>
              </a:lnSpc>
              <a:spcBef>
                <a:spcPts val="0"/>
              </a:spcBef>
              <a:spcAft>
                <a:spcPts val="0"/>
              </a:spcAft>
              <a:buSzPts val="605"/>
              <a:buNone/>
            </a:pPr>
            <a:r>
              <a:rPr lang="es-MX" sz="1085">
                <a:latin typeface="Arial"/>
                <a:ea typeface="Arial"/>
                <a:cs typeface="Arial"/>
                <a:sym typeface="Arial"/>
              </a:rPr>
              <a:t>                                               </a:t>
            </a:r>
            <a:r>
              <a:rPr lang="es-MX" sz="1305">
                <a:latin typeface="Arial"/>
                <a:ea typeface="Arial"/>
                <a:cs typeface="Arial"/>
                <a:sym typeface="Arial"/>
              </a:rPr>
              <a:t>i.</a:t>
            </a:r>
            <a:r>
              <a:rPr lang="es-MX" sz="1085">
                <a:latin typeface="Arial"/>
                <a:ea typeface="Arial"/>
                <a:cs typeface="Arial"/>
                <a:sym typeface="Arial"/>
              </a:rPr>
              <a:t> </a:t>
            </a:r>
            <a:r>
              <a:rPr lang="es-MX" sz="1305">
                <a:latin typeface="Arial"/>
                <a:ea typeface="Arial"/>
                <a:cs typeface="Arial"/>
                <a:sym typeface="Arial"/>
              </a:rPr>
              <a:t>Construcción del Comparador</a:t>
            </a:r>
            <a:endParaRPr sz="1305">
              <a:latin typeface="Arial"/>
              <a:ea typeface="Arial"/>
              <a:cs typeface="Arial"/>
              <a:sym typeface="Arial"/>
            </a:endParaRPr>
          </a:p>
          <a:p>
            <a:pPr marL="12700" lvl="0" indent="-12700" algn="l" rtl="0">
              <a:lnSpc>
                <a:spcPct val="80000"/>
              </a:lnSpc>
              <a:spcBef>
                <a:spcPts val="0"/>
              </a:spcBef>
              <a:spcAft>
                <a:spcPts val="0"/>
              </a:spcAft>
              <a:buClr>
                <a:schemeClr val="dk1"/>
              </a:buClr>
              <a:buSzPts val="605"/>
              <a:buFont typeface="Arial"/>
              <a:buNone/>
            </a:pPr>
            <a:endParaRPr sz="1305">
              <a:latin typeface="Arial"/>
              <a:ea typeface="Arial"/>
              <a:cs typeface="Arial"/>
              <a:sym typeface="Arial"/>
            </a:endParaRPr>
          </a:p>
          <a:p>
            <a:pPr marL="0" lvl="0" indent="457200" algn="l" rtl="0">
              <a:lnSpc>
                <a:spcPct val="80000"/>
              </a:lnSpc>
              <a:spcBef>
                <a:spcPts val="0"/>
              </a:spcBef>
              <a:spcAft>
                <a:spcPts val="0"/>
              </a:spcAft>
              <a:buClr>
                <a:schemeClr val="dk1"/>
              </a:buClr>
              <a:buSzPts val="605"/>
              <a:buFont typeface="Arial"/>
              <a:buNone/>
            </a:pPr>
            <a:r>
              <a:rPr lang="es-MX" sz="1305">
                <a:latin typeface="Arial"/>
                <a:ea typeface="Arial"/>
                <a:cs typeface="Arial"/>
                <a:sym typeface="Arial"/>
              </a:rPr>
              <a:t>d.    Construcción del ALU</a:t>
            </a:r>
            <a:endParaRPr sz="1305">
              <a:latin typeface="Arial"/>
              <a:ea typeface="Arial"/>
              <a:cs typeface="Arial"/>
              <a:sym typeface="Arial"/>
            </a:endParaRPr>
          </a:p>
          <a:p>
            <a:pPr marL="12700" lvl="0" indent="-12700" algn="l" rtl="0">
              <a:lnSpc>
                <a:spcPct val="80000"/>
              </a:lnSpc>
              <a:spcBef>
                <a:spcPts val="0"/>
              </a:spcBef>
              <a:spcAft>
                <a:spcPts val="0"/>
              </a:spcAft>
              <a:buSzPts val="605"/>
              <a:buNone/>
            </a:pPr>
            <a:r>
              <a:rPr lang="es-MX" sz="1305">
                <a:latin typeface="Arial"/>
                <a:ea typeface="Arial"/>
                <a:cs typeface="Arial"/>
                <a:sym typeface="Arial"/>
              </a:rPr>
              <a:t> </a:t>
            </a:r>
            <a:endParaRPr sz="1840"/>
          </a:p>
        </p:txBody>
      </p:sp>
      <p:sp>
        <p:nvSpPr>
          <p:cNvPr id="80" name="Google Shape;80;g1ec5d920490_4_2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a:t>
            </a:fld>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ec589d2d6a_1_59"/>
          <p:cNvSpPr txBox="1">
            <a:spLocks noGrp="1"/>
          </p:cNvSpPr>
          <p:nvPr>
            <p:ph type="title"/>
          </p:nvPr>
        </p:nvSpPr>
        <p:spPr>
          <a:xfrm>
            <a:off x="628650" y="893670"/>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s-MX" b="1">
                <a:solidFill>
                  <a:srgbClr val="238935"/>
                </a:solidFill>
                <a:latin typeface="Arial"/>
                <a:ea typeface="Arial"/>
                <a:cs typeface="Arial"/>
                <a:sym typeface="Arial"/>
              </a:rPr>
              <a:t>Tablas de Funciones del Procesador</a:t>
            </a:r>
            <a:endParaRPr b="1">
              <a:solidFill>
                <a:srgbClr val="238935"/>
              </a:solidFill>
              <a:latin typeface="Arial"/>
              <a:ea typeface="Arial"/>
              <a:cs typeface="Arial"/>
              <a:sym typeface="Arial"/>
            </a:endParaRPr>
          </a:p>
        </p:txBody>
      </p:sp>
      <p:sp>
        <p:nvSpPr>
          <p:cNvPr id="356" name="Google Shape;356;g1ec589d2d6a_1_59"/>
          <p:cNvSpPr txBox="1">
            <a:spLocks noGrp="1"/>
          </p:cNvSpPr>
          <p:nvPr>
            <p:ph type="body" idx="1"/>
          </p:nvPr>
        </p:nvSpPr>
        <p:spPr>
          <a:xfrm>
            <a:off x="628650" y="1750224"/>
            <a:ext cx="7886700" cy="44265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MX" sz="2000">
                <a:latin typeface="Arial"/>
                <a:ea typeface="Arial"/>
                <a:cs typeface="Arial"/>
                <a:sym typeface="Arial"/>
              </a:rPr>
              <a:t>Ya teniendo definida la estructura del código y los modos de trabajo el código se puede adaptar a aplicar distintas funciones en dependencia del modo de trabajo a conveniencia.</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just" rtl="0">
              <a:lnSpc>
                <a:spcPct val="115000"/>
              </a:lnSpc>
              <a:spcBef>
                <a:spcPts val="0"/>
              </a:spcBef>
              <a:spcAft>
                <a:spcPts val="0"/>
              </a:spcAft>
              <a:buNone/>
            </a:pPr>
            <a:r>
              <a:rPr lang="es-MX" sz="2000">
                <a:latin typeface="Arial"/>
                <a:ea typeface="Arial"/>
                <a:cs typeface="Arial"/>
                <a:sym typeface="Arial"/>
              </a:rPr>
              <a:t>Además hay que tomar en cuenta que las funciones tienen que contribuir para cumplir las condiciones de turing. Por lo que después de un tiempo se llegó al siguiente resultado.</a:t>
            </a:r>
            <a:endParaRPr sz="2000">
              <a:latin typeface="Arial"/>
              <a:ea typeface="Arial"/>
              <a:cs typeface="Arial"/>
              <a:sym typeface="Arial"/>
            </a:endParaRPr>
          </a:p>
        </p:txBody>
      </p:sp>
      <p:sp>
        <p:nvSpPr>
          <p:cNvPr id="357" name="Google Shape;357;g1ec589d2d6a_1_59"/>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40</a:t>
            </a:fld>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ec589d2d6a_1_65"/>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41</a:t>
            </a:fld>
            <a:endParaRPr/>
          </a:p>
        </p:txBody>
      </p:sp>
      <p:graphicFrame>
        <p:nvGraphicFramePr>
          <p:cNvPr id="363" name="Google Shape;363;g1ec589d2d6a_1_65"/>
          <p:cNvGraphicFramePr/>
          <p:nvPr/>
        </p:nvGraphicFramePr>
        <p:xfrm>
          <a:off x="-50" y="75"/>
          <a:ext cx="9144000" cy="6858000"/>
        </p:xfrm>
        <a:graphic>
          <a:graphicData uri="http://schemas.openxmlformats.org/drawingml/2006/table">
            <a:tbl>
              <a:tblPr>
                <a:noFill/>
                <a:tableStyleId>{20C491A6-2271-4CA9-AA40-056974F54A56}</a:tableStyleId>
              </a:tblPr>
              <a:tblGrid>
                <a:gridCol w="1398700">
                  <a:extLst>
                    <a:ext uri="{9D8B030D-6E8A-4147-A177-3AD203B41FA5}">
                      <a16:colId xmlns:a16="http://schemas.microsoft.com/office/drawing/2014/main" val="20000"/>
                    </a:ext>
                  </a:extLst>
                </a:gridCol>
                <a:gridCol w="1341600">
                  <a:extLst>
                    <a:ext uri="{9D8B030D-6E8A-4147-A177-3AD203B41FA5}">
                      <a16:colId xmlns:a16="http://schemas.microsoft.com/office/drawing/2014/main" val="20001"/>
                    </a:ext>
                  </a:extLst>
                </a:gridCol>
                <a:gridCol w="694600">
                  <a:extLst>
                    <a:ext uri="{9D8B030D-6E8A-4147-A177-3AD203B41FA5}">
                      <a16:colId xmlns:a16="http://schemas.microsoft.com/office/drawing/2014/main" val="20002"/>
                    </a:ext>
                  </a:extLst>
                </a:gridCol>
                <a:gridCol w="694600">
                  <a:extLst>
                    <a:ext uri="{9D8B030D-6E8A-4147-A177-3AD203B41FA5}">
                      <a16:colId xmlns:a16="http://schemas.microsoft.com/office/drawing/2014/main" val="20003"/>
                    </a:ext>
                  </a:extLst>
                </a:gridCol>
                <a:gridCol w="618500">
                  <a:extLst>
                    <a:ext uri="{9D8B030D-6E8A-4147-A177-3AD203B41FA5}">
                      <a16:colId xmlns:a16="http://schemas.microsoft.com/office/drawing/2014/main" val="20004"/>
                    </a:ext>
                  </a:extLst>
                </a:gridCol>
                <a:gridCol w="618500">
                  <a:extLst>
                    <a:ext uri="{9D8B030D-6E8A-4147-A177-3AD203B41FA5}">
                      <a16:colId xmlns:a16="http://schemas.microsoft.com/office/drawing/2014/main" val="20005"/>
                    </a:ext>
                  </a:extLst>
                </a:gridCol>
                <a:gridCol w="618500">
                  <a:extLst>
                    <a:ext uri="{9D8B030D-6E8A-4147-A177-3AD203B41FA5}">
                      <a16:colId xmlns:a16="http://schemas.microsoft.com/office/drawing/2014/main" val="20006"/>
                    </a:ext>
                  </a:extLst>
                </a:gridCol>
                <a:gridCol w="618500">
                  <a:extLst>
                    <a:ext uri="{9D8B030D-6E8A-4147-A177-3AD203B41FA5}">
                      <a16:colId xmlns:a16="http://schemas.microsoft.com/office/drawing/2014/main" val="20007"/>
                    </a:ext>
                  </a:extLst>
                </a:gridCol>
                <a:gridCol w="2540500">
                  <a:extLst>
                    <a:ext uri="{9D8B030D-6E8A-4147-A177-3AD203B41FA5}">
                      <a16:colId xmlns:a16="http://schemas.microsoft.com/office/drawing/2014/main" val="20008"/>
                    </a:ext>
                  </a:extLst>
                </a:gridCol>
              </a:tblGrid>
              <a:tr h="428625">
                <a:tc rowSpan="16">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In Time Processing</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4B083"/>
                    </a:solidFill>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Logic</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E2EFD9"/>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 AND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 OR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NOT(A)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NOT(B)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28625">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Arithmetic</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BE4D5"/>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 + 1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B - 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r h="428625">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Storage</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CCDFF"/>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9"/>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1"/>
                  </a:ext>
                </a:extLst>
              </a:tr>
              <a:tr h="428625">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Special Op</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EF2CB"/>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Read(rA)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2"/>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Clear Cache</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3"/>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r0 = A; r1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4"/>
                  </a:ext>
                </a:extLst>
              </a:tr>
              <a:tr h="42862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Line Counter = 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5"/>
                  </a:ext>
                </a:extLst>
              </a:tr>
            </a:tbl>
          </a:graphicData>
        </a:graphic>
      </p:graphicFrame>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ec589d2d6a_1_71"/>
          <p:cNvSpPr txBox="1">
            <a:spLocks noGrp="1"/>
          </p:cNvSpPr>
          <p:nvPr>
            <p:ph type="title"/>
          </p:nvPr>
        </p:nvSpPr>
        <p:spPr>
          <a:xfrm>
            <a:off x="628650" y="893670"/>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s-MX" b="1">
                <a:solidFill>
                  <a:srgbClr val="238935"/>
                </a:solidFill>
                <a:latin typeface="Arial"/>
                <a:ea typeface="Arial"/>
                <a:cs typeface="Arial"/>
                <a:sym typeface="Arial"/>
              </a:rPr>
              <a:t>Tablas de Funciones del Procesador</a:t>
            </a:r>
            <a:endParaRPr b="1">
              <a:solidFill>
                <a:srgbClr val="238935"/>
              </a:solidFill>
              <a:latin typeface="Arial"/>
              <a:ea typeface="Arial"/>
              <a:cs typeface="Arial"/>
              <a:sym typeface="Arial"/>
            </a:endParaRPr>
          </a:p>
        </p:txBody>
      </p:sp>
      <p:sp>
        <p:nvSpPr>
          <p:cNvPr id="369" name="Google Shape;369;g1ec589d2d6a_1_71"/>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70" name="Google Shape;370;g1ec589d2d6a_1_71"/>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42</a:t>
            </a:fld>
            <a:endParaRPr/>
          </a:p>
        </p:txBody>
      </p:sp>
      <p:graphicFrame>
        <p:nvGraphicFramePr>
          <p:cNvPr id="371" name="Google Shape;371;g1ec589d2d6a_1_71"/>
          <p:cNvGraphicFramePr/>
          <p:nvPr/>
        </p:nvGraphicFramePr>
        <p:xfrm>
          <a:off x="-231575" y="14700"/>
          <a:ext cx="9375550" cy="6858000"/>
        </p:xfrm>
        <a:graphic>
          <a:graphicData uri="http://schemas.openxmlformats.org/drawingml/2006/table">
            <a:tbl>
              <a:tblPr>
                <a:noFill/>
                <a:tableStyleId>{20C491A6-2271-4CA9-AA40-056974F54A56}</a:tableStyleId>
              </a:tblPr>
              <a:tblGrid>
                <a:gridCol w="1434125">
                  <a:extLst>
                    <a:ext uri="{9D8B030D-6E8A-4147-A177-3AD203B41FA5}">
                      <a16:colId xmlns:a16="http://schemas.microsoft.com/office/drawing/2014/main" val="20000"/>
                    </a:ext>
                  </a:extLst>
                </a:gridCol>
                <a:gridCol w="1375575">
                  <a:extLst>
                    <a:ext uri="{9D8B030D-6E8A-4147-A177-3AD203B41FA5}">
                      <a16:colId xmlns:a16="http://schemas.microsoft.com/office/drawing/2014/main" val="20001"/>
                    </a:ext>
                  </a:extLst>
                </a:gridCol>
                <a:gridCol w="712200">
                  <a:extLst>
                    <a:ext uri="{9D8B030D-6E8A-4147-A177-3AD203B41FA5}">
                      <a16:colId xmlns:a16="http://schemas.microsoft.com/office/drawing/2014/main" val="20002"/>
                    </a:ext>
                  </a:extLst>
                </a:gridCol>
                <a:gridCol w="712200">
                  <a:extLst>
                    <a:ext uri="{9D8B030D-6E8A-4147-A177-3AD203B41FA5}">
                      <a16:colId xmlns:a16="http://schemas.microsoft.com/office/drawing/2014/main" val="20003"/>
                    </a:ext>
                  </a:extLst>
                </a:gridCol>
                <a:gridCol w="634150">
                  <a:extLst>
                    <a:ext uri="{9D8B030D-6E8A-4147-A177-3AD203B41FA5}">
                      <a16:colId xmlns:a16="http://schemas.microsoft.com/office/drawing/2014/main" val="20004"/>
                    </a:ext>
                  </a:extLst>
                </a:gridCol>
                <a:gridCol w="634150">
                  <a:extLst>
                    <a:ext uri="{9D8B030D-6E8A-4147-A177-3AD203B41FA5}">
                      <a16:colId xmlns:a16="http://schemas.microsoft.com/office/drawing/2014/main" val="20005"/>
                    </a:ext>
                  </a:extLst>
                </a:gridCol>
                <a:gridCol w="634150">
                  <a:extLst>
                    <a:ext uri="{9D8B030D-6E8A-4147-A177-3AD203B41FA5}">
                      <a16:colId xmlns:a16="http://schemas.microsoft.com/office/drawing/2014/main" val="20006"/>
                    </a:ext>
                  </a:extLst>
                </a:gridCol>
                <a:gridCol w="634150">
                  <a:extLst>
                    <a:ext uri="{9D8B030D-6E8A-4147-A177-3AD203B41FA5}">
                      <a16:colId xmlns:a16="http://schemas.microsoft.com/office/drawing/2014/main" val="20007"/>
                    </a:ext>
                  </a:extLst>
                </a:gridCol>
                <a:gridCol w="2604850">
                  <a:extLst>
                    <a:ext uri="{9D8B030D-6E8A-4147-A177-3AD203B41FA5}">
                      <a16:colId xmlns:a16="http://schemas.microsoft.com/office/drawing/2014/main" val="20008"/>
                    </a:ext>
                  </a:extLst>
                </a:gridCol>
              </a:tblGrid>
              <a:tr h="381000">
                <a:tc rowSpan="16">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Executable</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FD965"/>
                    </a:solidFill>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Logic</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E2EFD9"/>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AND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OR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NOT(RA)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NOT(rB)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381000">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Arithmetic</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BE4D5"/>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rB - RA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r h="381000">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Storage</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CCDFF"/>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9"/>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rA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1"/>
                  </a:ext>
                </a:extLst>
              </a:tr>
              <a:tr h="381000">
                <a:tc vMerge="1">
                  <a:txBody>
                    <a:bodyPr/>
                    <a:lstStyle/>
                    <a:p>
                      <a:endParaRPr lang="en-US"/>
                    </a:p>
                  </a:txBody>
                  <a:tcPr/>
                </a:tc>
                <a:tc rowSpan="4">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Special Op</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EF2CB"/>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u="sng">
                          <a:latin typeface="Calibri"/>
                          <a:ea typeface="Calibri"/>
                          <a:cs typeface="Calibri"/>
                          <a:sym typeface="Calibri"/>
                        </a:rPr>
                        <a:t>Skip</a:t>
                      </a:r>
                      <a:endParaRPr sz="1100" u="sng">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2"/>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Jump to RA if R15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3"/>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Stop</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4"/>
                  </a:ext>
                </a:extLst>
              </a:tr>
              <a:tr h="38100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Jump to RA if R15 == rB)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5"/>
                  </a:ext>
                </a:extLst>
              </a:tr>
              <a:tr h="381000">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Coding</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A8D08D"/>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Code Writing</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5D7FB"/>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0</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Write Code (Rcounter = Op, A, B)</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6"/>
                  </a:ext>
                </a:extLst>
              </a:tr>
              <a:tr h="381000">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Editing</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9CC2E5"/>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Change RAM line</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EAE3B0"/>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1</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X</a:t>
                      </a:r>
                      <a:endParaRPr sz="1100">
                        <a:latin typeface="Calibri"/>
                        <a:ea typeface="Calibri"/>
                        <a:cs typeface="Calibri"/>
                        <a:sym typeface="Calibri"/>
                      </a:endParaRPr>
                    </a:p>
                  </a:txBody>
                  <a:tcPr marL="28575" marR="28575" marT="91425" marB="91425" anchor="ctr">
                    <a:lnL w="847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es-MX" sz="1100">
                          <a:latin typeface="Calibri"/>
                          <a:ea typeface="Calibri"/>
                          <a:cs typeface="Calibri"/>
                          <a:sym typeface="Calibri"/>
                        </a:rPr>
                        <a:t>Line_Counter = A</a:t>
                      </a:r>
                      <a:endParaRPr sz="1100">
                        <a:latin typeface="Calibri"/>
                        <a:ea typeface="Calibri"/>
                        <a:cs typeface="Calibri"/>
                        <a:sym typeface="Calibri"/>
                      </a:endParaRPr>
                    </a:p>
                  </a:txBody>
                  <a:tcPr marL="28575" marR="28575" marT="91425" marB="91425" anchor="ctr">
                    <a:lnL w="16925" cap="flat" cmpd="sng">
                      <a:solidFill>
                        <a:srgbClr val="000000"/>
                      </a:solidFill>
                      <a:prstDash val="solid"/>
                      <a:round/>
                      <a:headEnd type="none" w="sm" len="sm"/>
                      <a:tailEnd type="none" w="sm" len="sm"/>
                    </a:lnL>
                    <a:lnR w="16925" cap="flat" cmpd="sng">
                      <a:solidFill>
                        <a:srgbClr val="000000"/>
                      </a:solidFill>
                      <a:prstDash val="solid"/>
                      <a:round/>
                      <a:headEnd type="none" w="sm" len="sm"/>
                      <a:tailEnd type="none" w="sm" len="sm"/>
                    </a:lnR>
                    <a:lnT w="16925" cap="flat" cmpd="sng">
                      <a:solidFill>
                        <a:srgbClr val="000000"/>
                      </a:solidFill>
                      <a:prstDash val="solid"/>
                      <a:round/>
                      <a:headEnd type="none" w="sm" len="sm"/>
                      <a:tailEnd type="none" w="sm" len="sm"/>
                    </a:lnT>
                    <a:lnB w="1692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17"/>
                  </a:ext>
                </a:extLst>
              </a:tr>
            </a:tbl>
          </a:graphicData>
        </a:graphic>
      </p:graphicFrame>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ec589d2d6a_1_77"/>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s-MX" b="1">
                <a:solidFill>
                  <a:srgbClr val="238935"/>
                </a:solidFill>
                <a:latin typeface="Arial"/>
                <a:ea typeface="Arial"/>
                <a:cs typeface="Arial"/>
                <a:sym typeface="Arial"/>
              </a:rPr>
              <a:t>Construcción del Procesador</a:t>
            </a:r>
            <a:endParaRPr b="1">
              <a:solidFill>
                <a:srgbClr val="238935"/>
              </a:solidFill>
              <a:latin typeface="Arial"/>
              <a:ea typeface="Arial"/>
              <a:cs typeface="Arial"/>
              <a:sym typeface="Arial"/>
            </a:endParaRPr>
          </a:p>
        </p:txBody>
      </p:sp>
      <p:sp>
        <p:nvSpPr>
          <p:cNvPr id="377" name="Google Shape;377;g1ec589d2d6a_1_77"/>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s-MX" sz="2000">
                <a:latin typeface="Arial"/>
                <a:ea typeface="Arial"/>
                <a:cs typeface="Arial"/>
                <a:sym typeface="Arial"/>
              </a:rPr>
              <a:t>En la construcción final del procesador, todos los componentes tienen acceso a los datos del sistema, incluyendo entradas y salidas de la ALU, RAM y Caché, a través de un bus de varias líneas. Para controlar el acceso, se utilizan buffers de tres estados. Un sistema de control, basado en las entradas o la última línea de código leída, proporciona instrucciones a cada componente a través de un bus de datos de control conectado a los selectores de tres estados de los buffers. Se destaca que en el registro 2 del caché se almacenan las respuestas de las operaciones realizadas para evitar la pérdida de resultados durante el procesamiento.</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378" name="Google Shape;378;g1ec589d2d6a_1_77"/>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43</a:t>
            </a:fld>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ec589d2d6a_1_14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Construcción del Procesador</a:t>
            </a:r>
            <a:endParaRPr b="1">
              <a:solidFill>
                <a:srgbClr val="238935"/>
              </a:solidFill>
              <a:latin typeface="Arial"/>
              <a:ea typeface="Arial"/>
              <a:cs typeface="Arial"/>
              <a:sym typeface="Arial"/>
            </a:endParaRPr>
          </a:p>
        </p:txBody>
      </p:sp>
      <p:sp>
        <p:nvSpPr>
          <p:cNvPr id="384" name="Google Shape;384;g1ec589d2d6a_1_142"/>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85" name="Google Shape;385;g1ec589d2d6a_1_14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44</a:t>
            </a:fld>
            <a:endParaRPr/>
          </a:p>
        </p:txBody>
      </p:sp>
      <p:pic>
        <p:nvPicPr>
          <p:cNvPr id="386" name="Google Shape;386;g1ec589d2d6a_1_142"/>
          <p:cNvPicPr preferRelativeResize="0"/>
          <p:nvPr/>
        </p:nvPicPr>
        <p:blipFill>
          <a:blip r:embed="rId3">
            <a:alphaModFix/>
          </a:blip>
          <a:stretch>
            <a:fillRect/>
          </a:stretch>
        </p:blipFill>
        <p:spPr>
          <a:xfrm>
            <a:off x="628650" y="1571625"/>
            <a:ext cx="7886700" cy="4605325"/>
          </a:xfrm>
          <a:prstGeom prst="rect">
            <a:avLst/>
          </a:prstGeom>
          <a:noFill/>
          <a:ln>
            <a:noFill/>
          </a:ln>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ec5d920490_4_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Construcción del Procesador</a:t>
            </a:r>
            <a:endParaRPr b="1">
              <a:solidFill>
                <a:srgbClr val="238935"/>
              </a:solidFill>
              <a:latin typeface="Arial"/>
              <a:ea typeface="Arial"/>
              <a:cs typeface="Arial"/>
              <a:sym typeface="Arial"/>
            </a:endParaRPr>
          </a:p>
        </p:txBody>
      </p:sp>
      <p:sp>
        <p:nvSpPr>
          <p:cNvPr id="392" name="Google Shape;392;g1ec5d920490_4_8"/>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393" name="Google Shape;393;g1ec5d920490_4_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45</a:t>
            </a:fld>
            <a:endParaRPr/>
          </a:p>
        </p:txBody>
      </p:sp>
      <p:pic>
        <p:nvPicPr>
          <p:cNvPr id="394" name="Google Shape;394;g1ec5d920490_4_8"/>
          <p:cNvPicPr preferRelativeResize="0"/>
          <p:nvPr/>
        </p:nvPicPr>
        <p:blipFill>
          <a:blip r:embed="rId3">
            <a:alphaModFix/>
          </a:blip>
          <a:stretch>
            <a:fillRect/>
          </a:stretch>
        </p:blipFill>
        <p:spPr>
          <a:xfrm>
            <a:off x="1704975" y="1434100"/>
            <a:ext cx="5734050" cy="4686300"/>
          </a:xfrm>
          <a:prstGeom prst="rect">
            <a:avLst/>
          </a:prstGeom>
          <a:noFill/>
          <a:ln>
            <a:noFill/>
          </a:ln>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ec5d920490_4_17"/>
          <p:cNvSpPr txBox="1">
            <a:spLocks noGrp="1"/>
          </p:cNvSpPr>
          <p:nvPr>
            <p:ph type="title"/>
          </p:nvPr>
        </p:nvSpPr>
        <p:spPr>
          <a:xfrm>
            <a:off x="628650" y="34911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960"/>
              <a:buFont typeface="Calibri"/>
              <a:buNone/>
            </a:pPr>
            <a:r>
              <a:rPr lang="es-MX" sz="3359" b="1">
                <a:solidFill>
                  <a:srgbClr val="238935"/>
                </a:solidFill>
                <a:latin typeface="Arial"/>
                <a:ea typeface="Arial"/>
                <a:cs typeface="Arial"/>
                <a:sym typeface="Arial"/>
              </a:rPr>
              <a:t>Construcción del Procesador</a:t>
            </a:r>
            <a:endParaRPr sz="3359" b="1">
              <a:solidFill>
                <a:srgbClr val="238935"/>
              </a:solidFill>
              <a:latin typeface="Arial"/>
              <a:ea typeface="Arial"/>
              <a:cs typeface="Arial"/>
              <a:sym typeface="Arial"/>
            </a:endParaRPr>
          </a:p>
        </p:txBody>
      </p:sp>
      <p:sp>
        <p:nvSpPr>
          <p:cNvPr id="400" name="Google Shape;400;g1ec5d920490_4_17"/>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endParaRPr sz="2000">
              <a:latin typeface="Arial"/>
              <a:ea typeface="Arial"/>
              <a:cs typeface="Arial"/>
              <a:sym typeface="Arial"/>
            </a:endParaRPr>
          </a:p>
          <a:p>
            <a:pPr marL="0" lvl="0" indent="0" algn="l" rtl="0">
              <a:lnSpc>
                <a:spcPct val="115000"/>
              </a:lnSpc>
              <a:spcBef>
                <a:spcPts val="0"/>
              </a:spcBef>
              <a:spcAft>
                <a:spcPts val="0"/>
              </a:spcAft>
              <a:buNone/>
            </a:pPr>
            <a:endParaRPr sz="2100">
              <a:latin typeface="Arial"/>
              <a:ea typeface="Arial"/>
              <a:cs typeface="Arial"/>
              <a:sym typeface="Arial"/>
            </a:endParaRPr>
          </a:p>
        </p:txBody>
      </p:sp>
      <p:sp>
        <p:nvSpPr>
          <p:cNvPr id="401" name="Google Shape;401;g1ec5d920490_4_17"/>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46</a:t>
            </a:fld>
            <a:endParaRPr/>
          </a:p>
        </p:txBody>
      </p:sp>
      <p:pic>
        <p:nvPicPr>
          <p:cNvPr id="402" name="Google Shape;402;g1ec5d920490_4_17"/>
          <p:cNvPicPr preferRelativeResize="0"/>
          <p:nvPr/>
        </p:nvPicPr>
        <p:blipFill>
          <a:blip r:embed="rId3">
            <a:alphaModFix/>
          </a:blip>
          <a:stretch>
            <a:fillRect/>
          </a:stretch>
        </p:blipFill>
        <p:spPr>
          <a:xfrm>
            <a:off x="467850" y="1377550"/>
            <a:ext cx="5469241" cy="4469875"/>
          </a:xfrm>
          <a:prstGeom prst="rect">
            <a:avLst/>
          </a:prstGeom>
          <a:noFill/>
          <a:ln>
            <a:noFill/>
          </a:ln>
        </p:spPr>
      </p:pic>
      <p:pic>
        <p:nvPicPr>
          <p:cNvPr id="403" name="Google Shape;403;g1ec5d920490_4_17"/>
          <p:cNvPicPr preferRelativeResize="0"/>
          <p:nvPr/>
        </p:nvPicPr>
        <p:blipFill rotWithShape="1">
          <a:blip r:embed="rId4">
            <a:alphaModFix/>
          </a:blip>
          <a:srcRect l="36590" t="2267" r="17026"/>
          <a:stretch/>
        </p:blipFill>
        <p:spPr>
          <a:xfrm>
            <a:off x="6099975" y="1025263"/>
            <a:ext cx="2320325" cy="3310625"/>
          </a:xfrm>
          <a:prstGeom prst="rect">
            <a:avLst/>
          </a:prstGeom>
          <a:noFill/>
          <a:ln>
            <a:noFill/>
          </a:ln>
        </p:spPr>
      </p:pic>
      <p:pic>
        <p:nvPicPr>
          <p:cNvPr id="404" name="Google Shape;404;g1ec5d920490_4_17"/>
          <p:cNvPicPr preferRelativeResize="0"/>
          <p:nvPr/>
        </p:nvPicPr>
        <p:blipFill rotWithShape="1">
          <a:blip r:embed="rId5">
            <a:alphaModFix/>
          </a:blip>
          <a:srcRect l="36025" t="8802" r="19701" b="4893"/>
          <a:stretch/>
        </p:blipFill>
        <p:spPr>
          <a:xfrm>
            <a:off x="6312425" y="4441901"/>
            <a:ext cx="1895426" cy="2241425"/>
          </a:xfrm>
          <a:prstGeom prst="rect">
            <a:avLst/>
          </a:prstGeom>
          <a:noFill/>
          <a:ln>
            <a:noFill/>
          </a:ln>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ec589d2d6a_1_136"/>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Conclusión</a:t>
            </a:r>
            <a:endParaRPr b="1">
              <a:solidFill>
                <a:srgbClr val="238935"/>
              </a:solidFill>
              <a:latin typeface="Arial"/>
              <a:ea typeface="Arial"/>
              <a:cs typeface="Arial"/>
              <a:sym typeface="Arial"/>
            </a:endParaRPr>
          </a:p>
        </p:txBody>
      </p:sp>
      <p:sp>
        <p:nvSpPr>
          <p:cNvPr id="410" name="Google Shape;410;g1ec589d2d6a_1_136"/>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s-MX" sz="2000">
                <a:latin typeface="Arial"/>
                <a:ea typeface="Arial"/>
                <a:cs typeface="Arial"/>
                <a:sym typeface="Arial"/>
              </a:rPr>
              <a:t>En conclusión, se logró diseñar mediante una serie de pasos el ALU, la RAM y el Caché, en una arquitectura de 4 bits, luego se diseñó un control de todo los componentes para crear el procesador, y en el camino desarrollando un lenguaje de programación, diseñado específicamente para dicho procesador, cumpliendo con la condiciones de turing, ya que el procesador logró realizar operaciones aritmética, lógicas, de manipulación de memoria, logró realizar la carga y programación de programas y el uso de entradas, por lo que es un procesador turing completo, aunque bastante básico.</a:t>
            </a:r>
            <a:endParaRPr sz="2000">
              <a:latin typeface="Arial"/>
              <a:ea typeface="Arial"/>
              <a:cs typeface="Arial"/>
              <a:sym typeface="Arial"/>
            </a:endParaRPr>
          </a:p>
        </p:txBody>
      </p:sp>
      <p:sp>
        <p:nvSpPr>
          <p:cNvPr id="411" name="Google Shape;411;g1ec589d2d6a_1_13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47</a:t>
            </a:fld>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1ec589d2d6a_1_158"/>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Mejoras</a:t>
            </a:r>
            <a:endParaRPr b="1">
              <a:solidFill>
                <a:srgbClr val="238935"/>
              </a:solidFill>
              <a:latin typeface="Arial"/>
              <a:ea typeface="Arial"/>
              <a:cs typeface="Arial"/>
              <a:sym typeface="Arial"/>
            </a:endParaRPr>
          </a:p>
        </p:txBody>
      </p:sp>
      <p:sp>
        <p:nvSpPr>
          <p:cNvPr id="417" name="Google Shape;417;g1ec589d2d6a_1_158"/>
          <p:cNvSpPr txBox="1">
            <a:spLocks noGrp="1"/>
          </p:cNvSpPr>
          <p:nvPr>
            <p:ph type="body" idx="1"/>
          </p:nvPr>
        </p:nvSpPr>
        <p:spPr>
          <a:xfrm>
            <a:off x="628650" y="1258775"/>
            <a:ext cx="7886700" cy="5234100"/>
          </a:xfrm>
          <a:prstGeom prst="rect">
            <a:avLst/>
          </a:prstGeom>
          <a:noFill/>
          <a:ln>
            <a:noFill/>
          </a:ln>
        </p:spPr>
        <p:txBody>
          <a:bodyPr spcFirstLastPara="1" wrap="square" lIns="91425" tIns="45700" rIns="91425" bIns="45700" anchor="t" anchorCtr="0">
            <a:noAutofit/>
          </a:bodyPr>
          <a:lstStyle/>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Aumentar la listas de instrucciones nativas del procesador.</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Implementar un sistema de manejo de excepciones.</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Añadir una unidad de memoria no volátil.</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Implementar un sistema para trabajar de mejor manera con distintos tipo de datos, y con mayor cantidad de ellos, como adicción del tipo de dato de punto flotante</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Aumento de la capacidad de la memoria principal (RAM) y el Caché, así como agregar un dual channel a la primera, para que pueda trabajar con 2 datos en un mismo pulso de reloj.</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Aumentar los bit de la arquitectura del procesador, para mejorar su rendimiento, tener la capacidad de poder trabajar con números más grandes.</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Implementar la capacidad de poder trabajar con estructuras de datos como matrices.</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Realizar un sistema para poder trabajar con cálculos gráficos</a:t>
            </a:r>
            <a:endParaRPr sz="1700">
              <a:latin typeface="Arial"/>
              <a:ea typeface="Arial"/>
              <a:cs typeface="Arial"/>
              <a:sym typeface="Arial"/>
            </a:endParaRPr>
          </a:p>
          <a:p>
            <a:pPr marL="457200" lvl="0" indent="-336550" algn="just" rtl="0">
              <a:lnSpc>
                <a:spcPct val="115000"/>
              </a:lnSpc>
              <a:spcBef>
                <a:spcPts val="0"/>
              </a:spcBef>
              <a:spcAft>
                <a:spcPts val="0"/>
              </a:spcAft>
              <a:buSzPts val="1700"/>
              <a:buChar char="●"/>
            </a:pPr>
            <a:r>
              <a:rPr lang="es-MX" sz="1700">
                <a:latin typeface="Arial"/>
                <a:ea typeface="Arial"/>
                <a:cs typeface="Arial"/>
                <a:sym typeface="Arial"/>
              </a:rPr>
              <a:t>Y pensando de una manera ambiciosa, la implementación de varios núcleos e hilos, así como la creación de un lenguaje de mayor nivel que el previo.</a:t>
            </a:r>
            <a:endParaRPr sz="1700">
              <a:latin typeface="Arial"/>
              <a:ea typeface="Arial"/>
              <a:cs typeface="Arial"/>
              <a:sym typeface="Arial"/>
            </a:endParaRPr>
          </a:p>
        </p:txBody>
      </p:sp>
      <p:sp>
        <p:nvSpPr>
          <p:cNvPr id="418" name="Google Shape;418;g1ec589d2d6a_1_158"/>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48</a:t>
            </a:fld>
            <a:endParaRP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7"/>
          <p:cNvSpPr txBox="1"/>
          <p:nvPr/>
        </p:nvSpPr>
        <p:spPr>
          <a:xfrm>
            <a:off x="3972038" y="3220394"/>
            <a:ext cx="363855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i="0" u="none" strike="noStrike" cap="none">
                <a:solidFill>
                  <a:schemeClr val="dk1"/>
                </a:solidFill>
                <a:latin typeface="Times New Roman"/>
                <a:ea typeface="Times New Roman"/>
                <a:cs typeface="Times New Roman"/>
                <a:sym typeface="Times New Roman"/>
              </a:rPr>
              <a:t>¡Muchas Gracias!</a:t>
            </a:r>
            <a:endParaRPr/>
          </a:p>
          <a:p>
            <a:pPr marL="0" marR="0" lvl="0" indent="0" algn="ctr" rtl="0">
              <a:spcBef>
                <a:spcPts val="0"/>
              </a:spcBef>
              <a:spcAft>
                <a:spcPts val="0"/>
              </a:spcAft>
              <a:buNone/>
            </a:pPr>
            <a:r>
              <a:rPr lang="es-MX" sz="2400">
                <a:solidFill>
                  <a:srgbClr val="595959"/>
                </a:solidFill>
                <a:latin typeface="Times New Roman"/>
                <a:ea typeface="Times New Roman"/>
                <a:cs typeface="Times New Roman"/>
                <a:sym typeface="Times New Roman"/>
              </a:rPr>
              <a:t>¿Preguntas?</a:t>
            </a:r>
            <a:endParaRPr sz="2400">
              <a:solidFill>
                <a:srgbClr val="595959"/>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1ec5d920490_4_32"/>
          <p:cNvSpPr txBox="1">
            <a:spLocks noGrp="1"/>
          </p:cNvSpPr>
          <p:nvPr>
            <p:ph type="title"/>
          </p:nvPr>
        </p:nvSpPr>
        <p:spPr>
          <a:xfrm>
            <a:off x="628650" y="546265"/>
            <a:ext cx="7886700" cy="71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MX" b="1">
                <a:solidFill>
                  <a:srgbClr val="238935"/>
                </a:solidFill>
                <a:latin typeface="Arial"/>
                <a:ea typeface="Arial"/>
                <a:cs typeface="Arial"/>
                <a:sym typeface="Arial"/>
              </a:rPr>
              <a:t>Introducción</a:t>
            </a:r>
            <a:endParaRPr b="1">
              <a:solidFill>
                <a:srgbClr val="238935"/>
              </a:solidFill>
              <a:latin typeface="Arial"/>
              <a:ea typeface="Arial"/>
              <a:cs typeface="Arial"/>
              <a:sym typeface="Arial"/>
            </a:endParaRPr>
          </a:p>
        </p:txBody>
      </p:sp>
      <p:sp>
        <p:nvSpPr>
          <p:cNvPr id="86" name="Google Shape;86;g1ec5d920490_4_32"/>
          <p:cNvSpPr txBox="1">
            <a:spLocks noGrp="1"/>
          </p:cNvSpPr>
          <p:nvPr>
            <p:ph type="body" idx="1"/>
          </p:nvPr>
        </p:nvSpPr>
        <p:spPr>
          <a:xfrm>
            <a:off x="628650" y="1377538"/>
            <a:ext cx="7886700" cy="4799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200"/>
              </a:spcBef>
              <a:spcAft>
                <a:spcPts val="0"/>
              </a:spcAft>
              <a:buSzPts val="605"/>
              <a:buNone/>
            </a:pPr>
            <a:r>
              <a:rPr lang="es-MX" sz="1360" b="1">
                <a:latin typeface="Arial"/>
                <a:ea typeface="Arial"/>
                <a:cs typeface="Arial"/>
                <a:sym typeface="Arial"/>
              </a:rPr>
              <a:t>3.    RAM</a:t>
            </a:r>
            <a:endParaRPr sz="1360" b="1">
              <a:latin typeface="Arial"/>
              <a:ea typeface="Arial"/>
              <a:cs typeface="Arial"/>
              <a:sym typeface="Arial"/>
            </a:endParaRPr>
          </a:p>
          <a:p>
            <a:pPr marL="0" lvl="0" indent="0" algn="l" rtl="0">
              <a:lnSpc>
                <a:spcPct val="80000"/>
              </a:lnSpc>
              <a:spcBef>
                <a:spcPts val="1200"/>
              </a:spcBef>
              <a:spcAft>
                <a:spcPts val="0"/>
              </a:spcAft>
              <a:buSzPts val="605"/>
              <a:buNone/>
            </a:pPr>
            <a:endParaRPr sz="1360" b="1">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a.</a:t>
            </a:r>
            <a:r>
              <a:rPr lang="es-MX" sz="1085">
                <a:latin typeface="Arial"/>
                <a:ea typeface="Arial"/>
                <a:cs typeface="Arial"/>
                <a:sym typeface="Arial"/>
              </a:rPr>
              <a:t>  	</a:t>
            </a:r>
            <a:r>
              <a:rPr lang="es-MX" sz="1305">
                <a:latin typeface="Arial"/>
                <a:ea typeface="Arial"/>
                <a:cs typeface="Arial"/>
                <a:sym typeface="Arial"/>
              </a:rPr>
              <a:t>Flip Flop D</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b.</a:t>
            </a:r>
            <a:r>
              <a:rPr lang="es-MX" sz="1085">
                <a:latin typeface="Arial"/>
                <a:ea typeface="Arial"/>
                <a:cs typeface="Arial"/>
                <a:sym typeface="Arial"/>
              </a:rPr>
              <a:t> 	</a:t>
            </a:r>
            <a:r>
              <a:rPr lang="es-MX" sz="1305">
                <a:latin typeface="Arial"/>
                <a:ea typeface="Arial"/>
                <a:cs typeface="Arial"/>
                <a:sym typeface="Arial"/>
              </a:rPr>
              <a:t>1B Registro</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c.</a:t>
            </a:r>
            <a:r>
              <a:rPr lang="es-MX" sz="1085">
                <a:latin typeface="Arial"/>
                <a:ea typeface="Arial"/>
                <a:cs typeface="Arial"/>
                <a:sym typeface="Arial"/>
              </a:rPr>
              <a:t>  	</a:t>
            </a:r>
            <a:r>
              <a:rPr lang="es-MX" sz="1305">
                <a:latin typeface="Arial"/>
                <a:ea typeface="Arial"/>
                <a:cs typeface="Arial"/>
                <a:sym typeface="Arial"/>
              </a:rPr>
              <a:t>4B Registro</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d.</a:t>
            </a:r>
            <a:r>
              <a:rPr lang="es-MX" sz="1085">
                <a:latin typeface="Arial"/>
                <a:ea typeface="Arial"/>
                <a:cs typeface="Arial"/>
                <a:sym typeface="Arial"/>
              </a:rPr>
              <a:t> 	</a:t>
            </a:r>
            <a:r>
              <a:rPr lang="es-MX" sz="1305">
                <a:latin typeface="Arial"/>
                <a:ea typeface="Arial"/>
                <a:cs typeface="Arial"/>
                <a:sym typeface="Arial"/>
              </a:rPr>
              <a:t>RAM 4x4B</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e.</a:t>
            </a:r>
            <a:r>
              <a:rPr lang="es-MX" sz="1085">
                <a:latin typeface="Arial"/>
                <a:ea typeface="Arial"/>
                <a:cs typeface="Arial"/>
                <a:sym typeface="Arial"/>
              </a:rPr>
              <a:t>  	</a:t>
            </a:r>
            <a:r>
              <a:rPr lang="es-MX" sz="1305">
                <a:latin typeface="Arial"/>
                <a:ea typeface="Arial"/>
                <a:cs typeface="Arial"/>
                <a:sym typeface="Arial"/>
              </a:rPr>
              <a:t>RAM 16x4B</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f.</a:t>
            </a:r>
            <a:r>
              <a:rPr lang="es-MX" sz="1085">
                <a:latin typeface="Arial"/>
                <a:ea typeface="Arial"/>
                <a:cs typeface="Arial"/>
                <a:sym typeface="Arial"/>
              </a:rPr>
              <a:t>  	</a:t>
            </a:r>
            <a:r>
              <a:rPr lang="es-MX" sz="1305">
                <a:latin typeface="Arial"/>
                <a:ea typeface="Arial"/>
                <a:cs typeface="Arial"/>
                <a:sym typeface="Arial"/>
              </a:rPr>
              <a:t>RAM 16x12B</a:t>
            </a:r>
            <a:endParaRPr sz="1305">
              <a:latin typeface="Arial"/>
              <a:ea typeface="Arial"/>
              <a:cs typeface="Arial"/>
              <a:sym typeface="Arial"/>
            </a:endParaRPr>
          </a:p>
          <a:p>
            <a:pPr marL="914400" lvl="0" indent="0" algn="l" rtl="0">
              <a:lnSpc>
                <a:spcPct val="80000"/>
              </a:lnSpc>
              <a:spcBef>
                <a:spcPts val="0"/>
              </a:spcBef>
              <a:spcAft>
                <a:spcPts val="0"/>
              </a:spcAft>
              <a:buSzPts val="605"/>
              <a:buNone/>
            </a:pPr>
            <a:r>
              <a:rPr lang="es-MX" sz="1360" b="1">
                <a:latin typeface="Arial"/>
                <a:ea typeface="Arial"/>
                <a:cs typeface="Arial"/>
                <a:sym typeface="Arial"/>
              </a:rPr>
              <a:t> </a:t>
            </a:r>
            <a:endParaRPr sz="1360" b="1">
              <a:latin typeface="Arial"/>
              <a:ea typeface="Arial"/>
              <a:cs typeface="Arial"/>
              <a:sym typeface="Arial"/>
            </a:endParaRPr>
          </a:p>
          <a:p>
            <a:pPr marL="0" lvl="0" indent="0" algn="l" rtl="0">
              <a:lnSpc>
                <a:spcPct val="80000"/>
              </a:lnSpc>
              <a:spcBef>
                <a:spcPts val="1200"/>
              </a:spcBef>
              <a:spcAft>
                <a:spcPts val="0"/>
              </a:spcAft>
              <a:buSzPts val="605"/>
              <a:buNone/>
            </a:pPr>
            <a:r>
              <a:rPr lang="es-MX" sz="1360" b="1">
                <a:latin typeface="Arial"/>
                <a:ea typeface="Arial"/>
                <a:cs typeface="Arial"/>
                <a:sym typeface="Arial"/>
              </a:rPr>
              <a:t>4.</a:t>
            </a:r>
            <a:r>
              <a:rPr lang="es-MX" sz="1085">
                <a:latin typeface="Arial"/>
                <a:ea typeface="Arial"/>
                <a:cs typeface="Arial"/>
                <a:sym typeface="Arial"/>
              </a:rPr>
              <a:t>     </a:t>
            </a:r>
            <a:r>
              <a:rPr lang="es-MX" sz="1360" b="1">
                <a:latin typeface="Arial"/>
                <a:ea typeface="Arial"/>
                <a:cs typeface="Arial"/>
                <a:sym typeface="Arial"/>
              </a:rPr>
              <a:t>Cache</a:t>
            </a:r>
            <a:endParaRPr sz="1360" b="1">
              <a:latin typeface="Arial"/>
              <a:ea typeface="Arial"/>
              <a:cs typeface="Arial"/>
              <a:sym typeface="Arial"/>
            </a:endParaRPr>
          </a:p>
          <a:p>
            <a:pPr marL="0" lvl="0" indent="0" algn="l" rtl="0">
              <a:lnSpc>
                <a:spcPct val="80000"/>
              </a:lnSpc>
              <a:spcBef>
                <a:spcPts val="1200"/>
              </a:spcBef>
              <a:spcAft>
                <a:spcPts val="0"/>
              </a:spcAft>
              <a:buSzPts val="605"/>
              <a:buNone/>
            </a:pPr>
            <a:endParaRPr sz="1360" b="1">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a.</a:t>
            </a:r>
            <a:r>
              <a:rPr lang="es-MX" sz="1085">
                <a:latin typeface="Arial"/>
                <a:ea typeface="Arial"/>
                <a:cs typeface="Arial"/>
                <a:sym typeface="Arial"/>
              </a:rPr>
              <a:t>  	</a:t>
            </a:r>
            <a:r>
              <a:rPr lang="es-MX" sz="1305">
                <a:latin typeface="Arial"/>
                <a:ea typeface="Arial"/>
                <a:cs typeface="Arial"/>
                <a:sym typeface="Arial"/>
              </a:rPr>
              <a:t>Cache 4X4B con 3 Quick Access</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b.</a:t>
            </a:r>
            <a:r>
              <a:rPr lang="es-MX" sz="1085">
                <a:latin typeface="Arial"/>
                <a:ea typeface="Arial"/>
                <a:cs typeface="Arial"/>
                <a:sym typeface="Arial"/>
              </a:rPr>
              <a:t> 	</a:t>
            </a:r>
            <a:r>
              <a:rPr lang="es-MX" sz="1305">
                <a:latin typeface="Arial"/>
                <a:ea typeface="Arial"/>
                <a:cs typeface="Arial"/>
                <a:sym typeface="Arial"/>
              </a:rPr>
              <a:t>Cache 8X4B con 3 Quick Access</a:t>
            </a:r>
            <a:endParaRPr sz="1305">
              <a:latin typeface="Arial"/>
              <a:ea typeface="Arial"/>
              <a:cs typeface="Arial"/>
              <a:sym typeface="Arial"/>
            </a:endParaRPr>
          </a:p>
          <a:p>
            <a:pPr marL="914400" lvl="0" indent="0" algn="l" rtl="0">
              <a:lnSpc>
                <a:spcPct val="80000"/>
              </a:lnSpc>
              <a:spcBef>
                <a:spcPts val="0"/>
              </a:spcBef>
              <a:spcAft>
                <a:spcPts val="0"/>
              </a:spcAft>
              <a:buSzPts val="605"/>
              <a:buNone/>
            </a:pPr>
            <a:r>
              <a:rPr lang="es-MX" sz="1360" b="1">
                <a:latin typeface="Arial"/>
                <a:ea typeface="Arial"/>
                <a:cs typeface="Arial"/>
                <a:sym typeface="Arial"/>
              </a:rPr>
              <a:t> </a:t>
            </a:r>
            <a:endParaRPr sz="1360" b="1">
              <a:latin typeface="Arial"/>
              <a:ea typeface="Arial"/>
              <a:cs typeface="Arial"/>
              <a:sym typeface="Arial"/>
            </a:endParaRPr>
          </a:p>
          <a:p>
            <a:pPr marL="0" lvl="0" indent="0" algn="l" rtl="0">
              <a:lnSpc>
                <a:spcPct val="80000"/>
              </a:lnSpc>
              <a:spcBef>
                <a:spcPts val="1200"/>
              </a:spcBef>
              <a:spcAft>
                <a:spcPts val="0"/>
              </a:spcAft>
              <a:buSzPts val="605"/>
              <a:buNone/>
            </a:pPr>
            <a:r>
              <a:rPr lang="es-MX" sz="1360" b="1">
                <a:latin typeface="Arial"/>
                <a:ea typeface="Arial"/>
                <a:cs typeface="Arial"/>
                <a:sym typeface="Arial"/>
              </a:rPr>
              <a:t>5.</a:t>
            </a:r>
            <a:r>
              <a:rPr lang="es-MX" sz="1085">
                <a:latin typeface="Arial"/>
                <a:ea typeface="Arial"/>
                <a:cs typeface="Arial"/>
                <a:sym typeface="Arial"/>
              </a:rPr>
              <a:t>     </a:t>
            </a:r>
            <a:r>
              <a:rPr lang="es-MX" sz="1360" b="1">
                <a:latin typeface="Arial"/>
                <a:ea typeface="Arial"/>
                <a:cs typeface="Arial"/>
                <a:sym typeface="Arial"/>
              </a:rPr>
              <a:t>Procesador</a:t>
            </a:r>
            <a:endParaRPr sz="1360" b="1">
              <a:latin typeface="Arial"/>
              <a:ea typeface="Arial"/>
              <a:cs typeface="Arial"/>
              <a:sym typeface="Arial"/>
            </a:endParaRPr>
          </a:p>
          <a:p>
            <a:pPr marL="0" lvl="0" indent="0" algn="l" rtl="0">
              <a:lnSpc>
                <a:spcPct val="80000"/>
              </a:lnSpc>
              <a:spcBef>
                <a:spcPts val="1200"/>
              </a:spcBef>
              <a:spcAft>
                <a:spcPts val="0"/>
              </a:spcAft>
              <a:buSzPts val="605"/>
              <a:buNone/>
            </a:pPr>
            <a:endParaRPr sz="1360" b="1">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a.</a:t>
            </a:r>
            <a:r>
              <a:rPr lang="es-MX" sz="1085">
                <a:latin typeface="Arial"/>
                <a:ea typeface="Arial"/>
                <a:cs typeface="Arial"/>
                <a:sym typeface="Arial"/>
              </a:rPr>
              <a:t>  	</a:t>
            </a:r>
            <a:r>
              <a:rPr lang="es-MX" sz="1305">
                <a:latin typeface="Arial"/>
                <a:ea typeface="Arial"/>
                <a:cs typeface="Arial"/>
                <a:sym typeface="Arial"/>
              </a:rPr>
              <a:t>Modos de Trabajo</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b.</a:t>
            </a:r>
            <a:r>
              <a:rPr lang="es-MX" sz="1085">
                <a:latin typeface="Arial"/>
                <a:ea typeface="Arial"/>
                <a:cs typeface="Arial"/>
                <a:sym typeface="Arial"/>
              </a:rPr>
              <a:t> 	</a:t>
            </a:r>
            <a:r>
              <a:rPr lang="es-MX" sz="1305">
                <a:latin typeface="Arial"/>
                <a:ea typeface="Arial"/>
                <a:cs typeface="Arial"/>
                <a:sym typeface="Arial"/>
              </a:rPr>
              <a:t>Construcción del Código Assembly de 3 Segmentos</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c.</a:t>
            </a:r>
            <a:r>
              <a:rPr lang="es-MX" sz="1085">
                <a:latin typeface="Arial"/>
                <a:ea typeface="Arial"/>
                <a:cs typeface="Arial"/>
                <a:sym typeface="Arial"/>
              </a:rPr>
              <a:t>  	</a:t>
            </a:r>
            <a:r>
              <a:rPr lang="es-MX" sz="1305">
                <a:latin typeface="Arial"/>
                <a:ea typeface="Arial"/>
                <a:cs typeface="Arial"/>
                <a:sym typeface="Arial"/>
              </a:rPr>
              <a:t>Tablas de Funciones del Procesador</a:t>
            </a:r>
            <a:endParaRPr sz="1305">
              <a:latin typeface="Arial"/>
              <a:ea typeface="Arial"/>
              <a:cs typeface="Arial"/>
              <a:sym typeface="Arial"/>
            </a:endParaRPr>
          </a:p>
          <a:p>
            <a:pPr marL="457200" lvl="0" indent="0" algn="l" rtl="0">
              <a:lnSpc>
                <a:spcPct val="80000"/>
              </a:lnSpc>
              <a:spcBef>
                <a:spcPts val="0"/>
              </a:spcBef>
              <a:spcAft>
                <a:spcPts val="0"/>
              </a:spcAft>
              <a:buSzPts val="605"/>
              <a:buNone/>
            </a:pPr>
            <a:r>
              <a:rPr lang="es-MX" sz="1305">
                <a:latin typeface="Arial"/>
                <a:ea typeface="Arial"/>
                <a:cs typeface="Arial"/>
                <a:sym typeface="Arial"/>
              </a:rPr>
              <a:t>d.</a:t>
            </a:r>
            <a:r>
              <a:rPr lang="es-MX" sz="1085">
                <a:latin typeface="Arial"/>
                <a:ea typeface="Arial"/>
                <a:cs typeface="Arial"/>
                <a:sym typeface="Arial"/>
              </a:rPr>
              <a:t> 	</a:t>
            </a:r>
            <a:r>
              <a:rPr lang="es-MX" sz="1305">
                <a:latin typeface="Arial"/>
                <a:ea typeface="Arial"/>
                <a:cs typeface="Arial"/>
                <a:sym typeface="Arial"/>
              </a:rPr>
              <a:t>Construcción del Procesador</a:t>
            </a:r>
            <a:endParaRPr sz="1800">
              <a:latin typeface="Arial"/>
              <a:ea typeface="Arial"/>
              <a:cs typeface="Arial"/>
              <a:sym typeface="Arial"/>
            </a:endParaRPr>
          </a:p>
          <a:p>
            <a:pPr marL="228600" lvl="0" indent="-50800" algn="l" rtl="0">
              <a:lnSpc>
                <a:spcPct val="70000"/>
              </a:lnSpc>
              <a:spcBef>
                <a:spcPts val="0"/>
              </a:spcBef>
              <a:spcAft>
                <a:spcPts val="0"/>
              </a:spcAft>
              <a:buClr>
                <a:schemeClr val="dk1"/>
              </a:buClr>
              <a:buSzPts val="1540"/>
              <a:buFont typeface="Arial"/>
              <a:buNone/>
            </a:pPr>
            <a:endParaRPr sz="1840"/>
          </a:p>
          <a:p>
            <a:pPr marL="12700" lvl="0" indent="-12700" algn="l" rtl="0">
              <a:lnSpc>
                <a:spcPct val="80000"/>
              </a:lnSpc>
              <a:spcBef>
                <a:spcPts val="0"/>
              </a:spcBef>
              <a:spcAft>
                <a:spcPts val="0"/>
              </a:spcAft>
              <a:buSzPts val="605"/>
              <a:buNone/>
            </a:pPr>
            <a:endParaRPr sz="1360" b="1">
              <a:latin typeface="Arial"/>
              <a:ea typeface="Arial"/>
              <a:cs typeface="Arial"/>
              <a:sym typeface="Arial"/>
            </a:endParaRPr>
          </a:p>
        </p:txBody>
      </p:sp>
      <p:sp>
        <p:nvSpPr>
          <p:cNvPr id="87" name="Google Shape;87;g1ec5d920490_4_32"/>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5</a:t>
            </a:fl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1ec5d920490_3_6"/>
          <p:cNvSpPr txBox="1">
            <a:spLocks noGrp="1"/>
          </p:cNvSpPr>
          <p:nvPr>
            <p:ph type="title"/>
          </p:nvPr>
        </p:nvSpPr>
        <p:spPr>
          <a:xfrm>
            <a:off x="628650" y="839395"/>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Conocimientos Previos Necesarios</a:t>
            </a:r>
            <a:endParaRPr b="1">
              <a:solidFill>
                <a:srgbClr val="238935"/>
              </a:solidFill>
              <a:latin typeface="Arial"/>
              <a:ea typeface="Arial"/>
              <a:cs typeface="Arial"/>
              <a:sym typeface="Arial"/>
            </a:endParaRPr>
          </a:p>
        </p:txBody>
      </p:sp>
      <p:sp>
        <p:nvSpPr>
          <p:cNvPr id="93" name="Google Shape;93;g1ec5d920490_3_6"/>
          <p:cNvSpPr txBox="1">
            <a:spLocks noGrp="1"/>
          </p:cNvSpPr>
          <p:nvPr>
            <p:ph type="body" idx="1"/>
          </p:nvPr>
        </p:nvSpPr>
        <p:spPr>
          <a:xfrm>
            <a:off x="628650" y="1732349"/>
            <a:ext cx="7886700" cy="4444500"/>
          </a:xfrm>
          <a:prstGeom prst="rect">
            <a:avLst/>
          </a:prstGeom>
          <a:noFill/>
          <a:ln>
            <a:noFill/>
          </a:ln>
        </p:spPr>
        <p:txBody>
          <a:bodyPr spcFirstLastPara="1" wrap="square" lIns="91425" tIns="45700" rIns="91425" bIns="45700" anchor="t" anchorCtr="0">
            <a:normAutofit/>
          </a:bodyPr>
          <a:lstStyle/>
          <a:p>
            <a:pPr marL="457200" lvl="0" indent="-355600" algn="ctr" rtl="0">
              <a:lnSpc>
                <a:spcPct val="115000"/>
              </a:lnSpc>
              <a:spcBef>
                <a:spcPts val="0"/>
              </a:spcBef>
              <a:spcAft>
                <a:spcPts val="0"/>
              </a:spcAft>
              <a:buSzPts val="2000"/>
              <a:buChar char="•"/>
            </a:pPr>
            <a:r>
              <a:rPr lang="es-MX" sz="2000" b="1">
                <a:latin typeface="Arial"/>
                <a:ea typeface="Arial"/>
                <a:cs typeface="Arial"/>
                <a:sym typeface="Arial"/>
              </a:rPr>
              <a:t>Creación de compuertas lógicas</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r>
              <a:rPr lang="es-MX" sz="2000">
                <a:latin typeface="Arial"/>
                <a:ea typeface="Arial"/>
                <a:cs typeface="Arial"/>
                <a:sym typeface="Arial"/>
              </a:rPr>
              <a:t>Para la creación de las compuertas a partir de transistores BJT 2N2222A, se van a crear a partir de la compuerta NOR, debido a que las compuertas más estables al usar transistores son la NOT y la NOR, Al ser NOR una compuerta universal, nos ayudará a construir el resto de compuertas lógicas</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p:txBody>
      </p:sp>
      <p:sp>
        <p:nvSpPr>
          <p:cNvPr id="94" name="Google Shape;94;g1ec5d920490_3_6"/>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6</a:t>
            </a:fld>
            <a:endParaRPr/>
          </a:p>
        </p:txBody>
      </p:sp>
      <p:pic>
        <p:nvPicPr>
          <p:cNvPr id="95" name="Google Shape;95;g1ec5d920490_3_6"/>
          <p:cNvPicPr preferRelativeResize="0"/>
          <p:nvPr/>
        </p:nvPicPr>
        <p:blipFill>
          <a:blip r:embed="rId3">
            <a:alphaModFix/>
          </a:blip>
          <a:stretch>
            <a:fillRect/>
          </a:stretch>
        </p:blipFill>
        <p:spPr>
          <a:xfrm>
            <a:off x="3144450" y="3929075"/>
            <a:ext cx="2284800" cy="2821775"/>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ec5d920490_4_0"/>
          <p:cNvSpPr txBox="1">
            <a:spLocks noGrp="1"/>
          </p:cNvSpPr>
          <p:nvPr>
            <p:ph type="title"/>
          </p:nvPr>
        </p:nvSpPr>
        <p:spPr>
          <a:xfrm>
            <a:off x="628650" y="839395"/>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Conocimientos Previos Necesarios</a:t>
            </a:r>
            <a:endParaRPr b="1">
              <a:solidFill>
                <a:srgbClr val="238935"/>
              </a:solidFill>
              <a:latin typeface="Arial"/>
              <a:ea typeface="Arial"/>
              <a:cs typeface="Arial"/>
              <a:sym typeface="Arial"/>
            </a:endParaRPr>
          </a:p>
        </p:txBody>
      </p:sp>
      <p:sp>
        <p:nvSpPr>
          <p:cNvPr id="101" name="Google Shape;101;g1ec5d920490_4_0"/>
          <p:cNvSpPr txBox="1">
            <a:spLocks noGrp="1"/>
          </p:cNvSpPr>
          <p:nvPr>
            <p:ph type="body" idx="1"/>
          </p:nvPr>
        </p:nvSpPr>
        <p:spPr>
          <a:xfrm>
            <a:off x="628650" y="1528649"/>
            <a:ext cx="7886700" cy="4444500"/>
          </a:xfrm>
          <a:prstGeom prst="rect">
            <a:avLst/>
          </a:prstGeom>
          <a:noFill/>
          <a:ln>
            <a:noFill/>
          </a:ln>
        </p:spPr>
        <p:txBody>
          <a:bodyPr spcFirstLastPara="1" wrap="square" lIns="91425" tIns="45700" rIns="91425" bIns="45700" anchor="t" anchorCtr="0">
            <a:normAutofit/>
          </a:bodyPr>
          <a:lstStyle/>
          <a:p>
            <a:pPr marL="457200" lvl="0" indent="-355600" algn="ctr" rtl="0">
              <a:lnSpc>
                <a:spcPct val="115000"/>
              </a:lnSpc>
              <a:spcBef>
                <a:spcPts val="0"/>
              </a:spcBef>
              <a:spcAft>
                <a:spcPts val="0"/>
              </a:spcAft>
              <a:buSzPts val="2000"/>
              <a:buChar char="•"/>
            </a:pPr>
            <a:r>
              <a:rPr lang="es-MX" sz="2000" b="1">
                <a:latin typeface="Arial"/>
                <a:ea typeface="Arial"/>
                <a:cs typeface="Arial"/>
                <a:sym typeface="Arial"/>
              </a:rPr>
              <a:t>Creación de compuertas lógicas</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p:txBody>
      </p:sp>
      <p:sp>
        <p:nvSpPr>
          <p:cNvPr id="102" name="Google Shape;102;g1ec5d920490_4_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7</a:t>
            </a:fld>
            <a:endParaRPr/>
          </a:p>
        </p:txBody>
      </p:sp>
      <p:pic>
        <p:nvPicPr>
          <p:cNvPr id="103" name="Google Shape;103;g1ec5d920490_4_0"/>
          <p:cNvPicPr preferRelativeResize="0"/>
          <p:nvPr/>
        </p:nvPicPr>
        <p:blipFill>
          <a:blip r:embed="rId3">
            <a:alphaModFix/>
          </a:blip>
          <a:stretch>
            <a:fillRect/>
          </a:stretch>
        </p:blipFill>
        <p:spPr>
          <a:xfrm>
            <a:off x="2382575" y="2285097"/>
            <a:ext cx="4378851" cy="4017650"/>
          </a:xfrm>
          <a:prstGeom prst="rect">
            <a:avLst/>
          </a:prstGeom>
          <a:noFill/>
          <a:ln>
            <a:noFill/>
          </a:ln>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ec5d920490_3_13"/>
          <p:cNvSpPr txBox="1">
            <a:spLocks noGrp="1"/>
          </p:cNvSpPr>
          <p:nvPr>
            <p:ph type="title"/>
          </p:nvPr>
        </p:nvSpPr>
        <p:spPr>
          <a:xfrm>
            <a:off x="628650" y="839395"/>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Conocimientos Previos Necesarios</a:t>
            </a:r>
            <a:endParaRPr b="1">
              <a:solidFill>
                <a:srgbClr val="238935"/>
              </a:solidFill>
              <a:latin typeface="Arial"/>
              <a:ea typeface="Arial"/>
              <a:cs typeface="Arial"/>
              <a:sym typeface="Arial"/>
            </a:endParaRPr>
          </a:p>
        </p:txBody>
      </p:sp>
      <p:sp>
        <p:nvSpPr>
          <p:cNvPr id="109" name="Google Shape;109;g1ec5d920490_3_13"/>
          <p:cNvSpPr txBox="1">
            <a:spLocks noGrp="1"/>
          </p:cNvSpPr>
          <p:nvPr>
            <p:ph type="body" idx="1"/>
          </p:nvPr>
        </p:nvSpPr>
        <p:spPr>
          <a:xfrm>
            <a:off x="628650" y="1732349"/>
            <a:ext cx="7886700" cy="4444500"/>
          </a:xfrm>
          <a:prstGeom prst="rect">
            <a:avLst/>
          </a:prstGeom>
          <a:noFill/>
          <a:ln>
            <a:noFill/>
          </a:ln>
        </p:spPr>
        <p:txBody>
          <a:bodyPr spcFirstLastPara="1" wrap="square" lIns="91425" tIns="45700" rIns="91425" bIns="45700" anchor="t" anchorCtr="0">
            <a:normAutofit/>
          </a:bodyPr>
          <a:lstStyle/>
          <a:p>
            <a:pPr marL="457200" lvl="0" indent="-342900" algn="ctr" rtl="0">
              <a:lnSpc>
                <a:spcPct val="115000"/>
              </a:lnSpc>
              <a:spcBef>
                <a:spcPts val="0"/>
              </a:spcBef>
              <a:spcAft>
                <a:spcPts val="0"/>
              </a:spcAft>
              <a:buSzPts val="1800"/>
              <a:buFont typeface="Arial"/>
              <a:buChar char="•"/>
            </a:pPr>
            <a:r>
              <a:rPr lang="es-MX" sz="1800" b="1">
                <a:latin typeface="Arial"/>
                <a:ea typeface="Arial"/>
                <a:cs typeface="Arial"/>
                <a:sym typeface="Arial"/>
              </a:rPr>
              <a:t>Buffer de 3 estados:</a:t>
            </a: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r>
              <a:rPr lang="es-MX" sz="1800">
                <a:latin typeface="Arial"/>
                <a:ea typeface="Arial"/>
                <a:cs typeface="Arial"/>
                <a:sym typeface="Arial"/>
              </a:rPr>
              <a:t>Un buffer de tres estados, también conocido como "buffer tristate" o "buffer de alta impedancia", es un dispositivo de circuito digital que tiene tres estados de operación: alto (1), bajo (0) y alta impedancia (Z). La función principal de un buffer de tres estados es permitir que múltiples dispositivos comparten un bus de datos sin interferir entre sí.</a:t>
            </a: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a:p>
            <a:pPr marL="0" lvl="0" indent="0" algn="just" rtl="0">
              <a:lnSpc>
                <a:spcPct val="115000"/>
              </a:lnSpc>
              <a:spcBef>
                <a:spcPts val="0"/>
              </a:spcBef>
              <a:spcAft>
                <a:spcPts val="0"/>
              </a:spcAft>
              <a:buClr>
                <a:schemeClr val="dk1"/>
              </a:buClr>
              <a:buSzPts val="1100"/>
              <a:buNone/>
            </a:pPr>
            <a:endParaRPr sz="1800">
              <a:latin typeface="Arial"/>
              <a:ea typeface="Arial"/>
              <a:cs typeface="Arial"/>
              <a:sym typeface="Arial"/>
            </a:endParaRPr>
          </a:p>
        </p:txBody>
      </p:sp>
      <p:sp>
        <p:nvSpPr>
          <p:cNvPr id="110" name="Google Shape;110;g1ec5d920490_3_13"/>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8</a:t>
            </a:fld>
            <a:endParaRPr/>
          </a:p>
        </p:txBody>
      </p:sp>
      <p:pic>
        <p:nvPicPr>
          <p:cNvPr id="111" name="Google Shape;111;g1ec5d920490_3_13"/>
          <p:cNvPicPr preferRelativeResize="0"/>
          <p:nvPr/>
        </p:nvPicPr>
        <p:blipFill>
          <a:blip r:embed="rId3">
            <a:alphaModFix/>
          </a:blip>
          <a:stretch>
            <a:fillRect/>
          </a:stretch>
        </p:blipFill>
        <p:spPr>
          <a:xfrm>
            <a:off x="2336412" y="3929625"/>
            <a:ext cx="4471175" cy="2563250"/>
          </a:xfrm>
          <a:prstGeom prst="rect">
            <a:avLst/>
          </a:prstGeom>
          <a:noFill/>
          <a:ln>
            <a:noFill/>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1ec5d920490_1_0"/>
          <p:cNvSpPr txBox="1">
            <a:spLocks noGrp="1"/>
          </p:cNvSpPr>
          <p:nvPr>
            <p:ph type="title"/>
          </p:nvPr>
        </p:nvSpPr>
        <p:spPr>
          <a:xfrm>
            <a:off x="628650" y="839395"/>
            <a:ext cx="7886700" cy="365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s-MX" b="1">
                <a:solidFill>
                  <a:srgbClr val="238935"/>
                </a:solidFill>
                <a:latin typeface="Arial"/>
                <a:ea typeface="Arial"/>
                <a:cs typeface="Arial"/>
                <a:sym typeface="Arial"/>
              </a:rPr>
              <a:t>Conocimientos Previos Necesarios</a:t>
            </a:r>
            <a:endParaRPr b="1">
              <a:solidFill>
                <a:srgbClr val="238935"/>
              </a:solidFill>
              <a:latin typeface="Arial"/>
              <a:ea typeface="Arial"/>
              <a:cs typeface="Arial"/>
              <a:sym typeface="Arial"/>
            </a:endParaRPr>
          </a:p>
        </p:txBody>
      </p:sp>
      <p:sp>
        <p:nvSpPr>
          <p:cNvPr id="117" name="Google Shape;117;g1ec5d920490_1_0"/>
          <p:cNvSpPr txBox="1">
            <a:spLocks noGrp="1"/>
          </p:cNvSpPr>
          <p:nvPr>
            <p:ph type="body" idx="1"/>
          </p:nvPr>
        </p:nvSpPr>
        <p:spPr>
          <a:xfrm>
            <a:off x="628650" y="1732349"/>
            <a:ext cx="7886700" cy="4444500"/>
          </a:xfrm>
          <a:prstGeom prst="rect">
            <a:avLst/>
          </a:prstGeom>
          <a:noFill/>
          <a:ln>
            <a:noFill/>
          </a:ln>
        </p:spPr>
        <p:txBody>
          <a:bodyPr spcFirstLastPara="1" wrap="square" lIns="91425" tIns="45700" rIns="91425" bIns="45700" anchor="t" anchorCtr="0">
            <a:normAutofit fontScale="92500" lnSpcReduction="20000"/>
          </a:bodyPr>
          <a:lstStyle/>
          <a:p>
            <a:pPr marL="457200" lvl="0" indent="-346075" algn="ctr" rtl="0">
              <a:lnSpc>
                <a:spcPct val="115000"/>
              </a:lnSpc>
              <a:spcBef>
                <a:spcPts val="0"/>
              </a:spcBef>
              <a:spcAft>
                <a:spcPts val="0"/>
              </a:spcAft>
              <a:buSzPct val="100000"/>
              <a:buFont typeface="Arial"/>
              <a:buChar char="•"/>
            </a:pPr>
            <a:r>
              <a:rPr lang="es-MX" sz="2000" b="1">
                <a:latin typeface="Arial"/>
                <a:ea typeface="Arial"/>
                <a:cs typeface="Arial"/>
                <a:sym typeface="Arial"/>
              </a:rPr>
              <a:t>Sistema Complemento de 2</a:t>
            </a:r>
            <a:endParaRPr sz="2000" b="1">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r>
              <a:rPr lang="es-MX" sz="2000">
                <a:latin typeface="Arial"/>
                <a:ea typeface="Arial"/>
                <a:cs typeface="Arial"/>
                <a:sym typeface="Arial"/>
              </a:rPr>
              <a:t>El sistema de complemento a dos es una representación numérica utilizada para representar números enteros, tanto positivos como negativos, de manera binaria.</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r>
              <a:rPr lang="es-MX" sz="2000">
                <a:latin typeface="Arial"/>
                <a:ea typeface="Arial"/>
                <a:cs typeface="Arial"/>
                <a:sym typeface="Arial"/>
              </a:rPr>
              <a:t>Pasos para encontrar el complemento a dos de un número binario:</a:t>
            </a:r>
            <a:endParaRPr sz="2000">
              <a:latin typeface="Arial"/>
              <a:ea typeface="Arial"/>
              <a:cs typeface="Arial"/>
              <a:sym typeface="Arial"/>
            </a:endParaRPr>
          </a:p>
          <a:p>
            <a:pPr marL="457200" lvl="0" indent="0" algn="just" rtl="0">
              <a:lnSpc>
                <a:spcPct val="115000"/>
              </a:lnSpc>
              <a:spcBef>
                <a:spcPts val="0"/>
              </a:spcBef>
              <a:spcAft>
                <a:spcPts val="0"/>
              </a:spcAft>
              <a:buClr>
                <a:schemeClr val="dk1"/>
              </a:buClr>
              <a:buSzPct val="55000"/>
              <a:buFont typeface="Arial"/>
              <a:buNone/>
            </a:pPr>
            <a:endParaRPr sz="2000">
              <a:latin typeface="Arial"/>
              <a:ea typeface="Arial"/>
              <a:cs typeface="Arial"/>
              <a:sym typeface="Arial"/>
            </a:endParaRPr>
          </a:p>
          <a:p>
            <a:pPr marL="457200" lvl="0" indent="-346075" algn="just" rtl="0">
              <a:lnSpc>
                <a:spcPct val="115000"/>
              </a:lnSpc>
              <a:spcBef>
                <a:spcPts val="0"/>
              </a:spcBef>
              <a:spcAft>
                <a:spcPts val="0"/>
              </a:spcAft>
              <a:buSzPct val="100000"/>
              <a:buChar char="●"/>
            </a:pPr>
            <a:r>
              <a:rPr lang="es-MX" sz="2000">
                <a:latin typeface="Arial"/>
                <a:ea typeface="Arial"/>
                <a:cs typeface="Arial"/>
                <a:sym typeface="Arial"/>
              </a:rPr>
              <a:t>Encuentra el complemento a uno: Cambia todos los bits 0 a 1 y viceversa en la representación binaria del número.</a:t>
            </a:r>
            <a:endParaRPr sz="2000">
              <a:latin typeface="Arial"/>
              <a:ea typeface="Arial"/>
              <a:cs typeface="Arial"/>
              <a:sym typeface="Arial"/>
            </a:endParaRPr>
          </a:p>
          <a:p>
            <a:pPr marL="457200" lvl="0" indent="0" algn="just" rtl="0">
              <a:lnSpc>
                <a:spcPct val="115000"/>
              </a:lnSpc>
              <a:spcBef>
                <a:spcPts val="0"/>
              </a:spcBef>
              <a:spcAft>
                <a:spcPts val="0"/>
              </a:spcAft>
              <a:buClr>
                <a:schemeClr val="dk1"/>
              </a:buClr>
              <a:buSzPct val="55000"/>
              <a:buFont typeface="Arial"/>
              <a:buNone/>
            </a:pPr>
            <a:endParaRPr sz="2000">
              <a:latin typeface="Arial"/>
              <a:ea typeface="Arial"/>
              <a:cs typeface="Arial"/>
              <a:sym typeface="Arial"/>
            </a:endParaRPr>
          </a:p>
          <a:p>
            <a:pPr marL="457200" lvl="0" indent="-346075" algn="just" rtl="0">
              <a:lnSpc>
                <a:spcPct val="115000"/>
              </a:lnSpc>
              <a:spcBef>
                <a:spcPts val="0"/>
              </a:spcBef>
              <a:spcAft>
                <a:spcPts val="0"/>
              </a:spcAft>
              <a:buSzPct val="100000"/>
              <a:buChar char="●"/>
            </a:pPr>
            <a:r>
              <a:rPr lang="es-MX" sz="2000">
                <a:latin typeface="Arial"/>
                <a:ea typeface="Arial"/>
                <a:cs typeface="Arial"/>
                <a:sym typeface="Arial"/>
              </a:rPr>
              <a:t>Suma 1: Suma 1 al resultado obtenido en el paso anterior.</a:t>
            </a: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endParaRPr sz="2000">
              <a:latin typeface="Arial"/>
              <a:ea typeface="Arial"/>
              <a:cs typeface="Arial"/>
              <a:sym typeface="Arial"/>
            </a:endParaRPr>
          </a:p>
          <a:p>
            <a:pPr marL="0" lvl="0" indent="0" algn="just" rtl="0">
              <a:lnSpc>
                <a:spcPct val="115000"/>
              </a:lnSpc>
              <a:spcBef>
                <a:spcPts val="0"/>
              </a:spcBef>
              <a:spcAft>
                <a:spcPts val="0"/>
              </a:spcAft>
              <a:buClr>
                <a:schemeClr val="dk1"/>
              </a:buClr>
              <a:buSzPct val="55000"/>
              <a:buFont typeface="Arial"/>
              <a:buNone/>
            </a:pPr>
            <a:r>
              <a:rPr lang="es-MX" sz="2000">
                <a:latin typeface="Arial"/>
                <a:ea typeface="Arial"/>
                <a:cs typeface="Arial"/>
                <a:sym typeface="Arial"/>
              </a:rPr>
              <a:t>Estos dos pasos juntos te darán el complemento a dos del número original.</a:t>
            </a:r>
            <a:endParaRPr sz="2000">
              <a:latin typeface="Arial"/>
              <a:ea typeface="Arial"/>
              <a:cs typeface="Arial"/>
              <a:sym typeface="Arial"/>
            </a:endParaRPr>
          </a:p>
          <a:p>
            <a:pPr marL="228600" lvl="0" indent="-50800" algn="l" rtl="0">
              <a:lnSpc>
                <a:spcPct val="90000"/>
              </a:lnSpc>
              <a:spcBef>
                <a:spcPts val="0"/>
              </a:spcBef>
              <a:spcAft>
                <a:spcPts val="0"/>
              </a:spcAft>
              <a:buClr>
                <a:schemeClr val="dk1"/>
              </a:buClr>
              <a:buSzPct val="100000"/>
              <a:buNone/>
            </a:pPr>
            <a:endParaRPr/>
          </a:p>
        </p:txBody>
      </p:sp>
      <p:sp>
        <p:nvSpPr>
          <p:cNvPr id="118" name="Google Shape;118;g1ec5d920490_1_0"/>
          <p:cNvSpPr txBox="1">
            <a:spLocks noGrp="1"/>
          </p:cNvSpPr>
          <p:nvPr>
            <p:ph type="sldNum" idx="12"/>
          </p:nvPr>
        </p:nvSpPr>
        <p:spPr>
          <a:xfrm>
            <a:off x="7486650" y="6492874"/>
            <a:ext cx="2057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s-MX"/>
              <a:t>9</a:t>
            </a:fld>
            <a:endParaRPr/>
          </a:p>
        </p:txBody>
      </p:sp>
    </p:spTree>
  </p:cSld>
  <p:clrMapOvr>
    <a:masterClrMapping/>
  </p:clrMapOvr>
  <p:transition spd="slow">
    <p:push dir="u"/>
  </p:transition>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3221</Words>
  <Application>Microsoft Office PowerPoint</Application>
  <PresentationFormat>Presentación en pantalla (4:3)</PresentationFormat>
  <Paragraphs>483</Paragraphs>
  <Slides>49</Slides>
  <Notes>49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49</vt:i4>
      </vt:variant>
    </vt:vector>
  </HeadingPairs>
  <TitlesOfParts>
    <vt:vector size="53" baseType="lpstr">
      <vt:lpstr>Arial</vt:lpstr>
      <vt:lpstr>Calibri</vt:lpstr>
      <vt:lpstr>Times New Roman</vt:lpstr>
      <vt:lpstr>Tema de Office</vt:lpstr>
      <vt:lpstr>Proyecto De Electrónica Digital I</vt:lpstr>
      <vt:lpstr>Objetivos</vt:lpstr>
      <vt:lpstr>Introducción</vt:lpstr>
      <vt:lpstr>Introducción</vt:lpstr>
      <vt:lpstr>Introducción</vt:lpstr>
      <vt:lpstr>Conocimientos Previos Necesarios</vt:lpstr>
      <vt:lpstr>Conocimientos Previos Necesarios</vt:lpstr>
      <vt:lpstr>Conocimientos Previos Necesarios</vt:lpstr>
      <vt:lpstr>Conocimientos Previos Necesarios</vt:lpstr>
      <vt:lpstr>Conocimientos Previos Necesarios</vt:lpstr>
      <vt:lpstr>ALU (Unidad Aritmética Lógica)</vt:lpstr>
      <vt:lpstr>ALU: Full Adder</vt:lpstr>
      <vt:lpstr>ALU: 4B Adder</vt:lpstr>
      <vt:lpstr>ALU: 4B Adder / Substracter</vt:lpstr>
      <vt:lpstr>ALU: Construcción de la U.A</vt:lpstr>
      <vt:lpstr>ALU: 4B AND Bitwise (Bit a bit)</vt:lpstr>
      <vt:lpstr>ALU: 4B OR Bitwise (Bit a bit)</vt:lpstr>
      <vt:lpstr>ALU: 4B NOT</vt:lpstr>
      <vt:lpstr>Construcción de la U.L</vt:lpstr>
      <vt:lpstr>ALU: 4B Construcción del Comparador</vt:lpstr>
      <vt:lpstr>Construcción del ALU</vt:lpstr>
      <vt:lpstr>ALU: Tabla de Funciones</vt:lpstr>
      <vt:lpstr>RAM</vt:lpstr>
      <vt:lpstr>RAM: Temas Previos</vt:lpstr>
      <vt:lpstr>RAM: 1B Registro</vt:lpstr>
      <vt:lpstr>RAM: 4B Registro</vt:lpstr>
      <vt:lpstr>RAM: 4x4B</vt:lpstr>
      <vt:lpstr>RAM: 4x4B</vt:lpstr>
      <vt:lpstr>RAM: 16x4B</vt:lpstr>
      <vt:lpstr>RAM: 16x12B</vt:lpstr>
      <vt:lpstr>RAM: 16x12B</vt:lpstr>
      <vt:lpstr>CACHE: 4X4B con 3 Quick Access</vt:lpstr>
      <vt:lpstr>CACHE: 4X4B con 3 Quick Access</vt:lpstr>
      <vt:lpstr>CACHE: 4X4B con 3 Quick Access</vt:lpstr>
      <vt:lpstr>CACHE: 8X4B con 3 Quick Access</vt:lpstr>
      <vt:lpstr>CACHE: 8X4B con 3 Quick Access</vt:lpstr>
      <vt:lpstr>CACHE: 8X4B con 3 Quick Access</vt:lpstr>
      <vt:lpstr>PROCESADOR: Modos De Trabajo</vt:lpstr>
      <vt:lpstr>Construcción del Código Assembly de 3 Segmentos</vt:lpstr>
      <vt:lpstr>Tablas de Funciones del Procesador</vt:lpstr>
      <vt:lpstr>Presentación de PowerPoint</vt:lpstr>
      <vt:lpstr>Tablas de Funciones del Procesador</vt:lpstr>
      <vt:lpstr>Construcción del Procesador</vt:lpstr>
      <vt:lpstr>Construcción del Procesador</vt:lpstr>
      <vt:lpstr>Construcción del Procesador</vt:lpstr>
      <vt:lpstr>Construcción del Procesador</vt:lpstr>
      <vt:lpstr>Conclusión</vt:lpstr>
      <vt:lpstr>Mejoras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Electrónica Digital I</dc:title>
  <dc:creator>HP</dc:creator>
  <cp:lastModifiedBy>Steven Mendoza</cp:lastModifiedBy>
  <cp:revision>1</cp:revision>
  <dcterms:created xsi:type="dcterms:W3CDTF">2023-11-29T02:41:39Z</dcterms:created>
  <dcterms:modified xsi:type="dcterms:W3CDTF">2023-12-01T19:25:22Z</dcterms:modified>
</cp:coreProperties>
</file>